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17_3947506F.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26_CA0EEABD.xml" ContentType="application/vnd.ms-powerpoint.comment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xml" ContentType="application/inkml+xml"/>
  <Override PartName="/ppt/ink/ink2.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38"/>
  </p:notesMasterIdLst>
  <p:handoutMasterIdLst>
    <p:handoutMasterId r:id="rId39"/>
  </p:handoutMasterIdLst>
  <p:sldIdLst>
    <p:sldId id="279" r:id="rId2"/>
    <p:sldId id="256" r:id="rId3"/>
    <p:sldId id="257" r:id="rId4"/>
    <p:sldId id="259" r:id="rId5"/>
    <p:sldId id="382" r:id="rId6"/>
    <p:sldId id="332" r:id="rId7"/>
    <p:sldId id="294" r:id="rId8"/>
    <p:sldId id="260" r:id="rId9"/>
    <p:sldId id="311" r:id="rId10"/>
    <p:sldId id="336" r:id="rId11"/>
    <p:sldId id="337" r:id="rId12"/>
    <p:sldId id="340" r:id="rId13"/>
    <p:sldId id="342" r:id="rId14"/>
    <p:sldId id="341" r:id="rId15"/>
    <p:sldId id="266" r:id="rId16"/>
    <p:sldId id="291" r:id="rId17"/>
    <p:sldId id="290" r:id="rId18"/>
    <p:sldId id="378" r:id="rId19"/>
    <p:sldId id="343" r:id="rId20"/>
    <p:sldId id="293" r:id="rId21"/>
    <p:sldId id="380" r:id="rId22"/>
    <p:sldId id="314" r:id="rId23"/>
    <p:sldId id="368" r:id="rId24"/>
    <p:sldId id="319" r:id="rId25"/>
    <p:sldId id="360" r:id="rId26"/>
    <p:sldId id="345" r:id="rId27"/>
    <p:sldId id="344" r:id="rId28"/>
    <p:sldId id="347" r:id="rId29"/>
    <p:sldId id="348" r:id="rId30"/>
    <p:sldId id="349" r:id="rId31"/>
    <p:sldId id="350" r:id="rId32"/>
    <p:sldId id="351" r:id="rId33"/>
    <p:sldId id="363" r:id="rId34"/>
    <p:sldId id="364" r:id="rId35"/>
    <p:sldId id="381" r:id="rId36"/>
    <p:sldId id="281" r:id="rId37"/>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8">
          <p15:clr>
            <a:srgbClr val="A4A3A4"/>
          </p15:clr>
        </p15:guide>
        <p15:guide id="3" orient="horz" pos="432">
          <p15:clr>
            <a:srgbClr val="A4A3A4"/>
          </p15:clr>
        </p15:guide>
        <p15:guide id="4" orient="horz" pos="3072">
          <p15:clr>
            <a:srgbClr val="A4A3A4"/>
          </p15:clr>
        </p15:guide>
        <p15:guide id="5" orient="horz" pos="3408">
          <p15:clr>
            <a:srgbClr val="A4A3A4"/>
          </p15:clr>
        </p15:guide>
        <p15:guide id="6" pos="3839">
          <p15:clr>
            <a:srgbClr val="A4A3A4"/>
          </p15:clr>
        </p15:guide>
        <p15:guide id="7" pos="383">
          <p15:clr>
            <a:srgbClr val="A4A3A4"/>
          </p15:clr>
        </p15:guide>
        <p15:guide id="8" pos="7295">
          <p15:clr>
            <a:srgbClr val="A4A3A4"/>
          </p15:clr>
        </p15:guide>
        <p15:guide id="9" pos="815">
          <p15:clr>
            <a:srgbClr val="A4A3A4"/>
          </p15:clr>
        </p15:guide>
        <p15:guide id="10" pos="2879">
          <p15:clr>
            <a:srgbClr val="A4A3A4"/>
          </p15:clr>
        </p15:guide>
        <p15:guide id="11" pos="307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7FE7F3-84C1-16B4-842C-CC45882180A1}" name="Gaetano" initials="G" userId="S-1-5-21-32040908-2231814051-3214352730-11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18B8"/>
    <a:srgbClr val="57D2A3"/>
    <a:srgbClr val="48D1A4"/>
    <a:srgbClr val="70DCA7"/>
    <a:srgbClr val="CBEC6E"/>
    <a:srgbClr val="E59F19"/>
    <a:srgbClr val="B4E93F"/>
    <a:srgbClr val="C4DE00"/>
    <a:srgbClr val="0E2D4A"/>
    <a:srgbClr val="463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713" autoAdjust="0"/>
    <p:restoredTop sz="74633" autoAdjust="0"/>
  </p:normalViewPr>
  <p:slideViewPr>
    <p:cSldViewPr>
      <p:cViewPr>
        <p:scale>
          <a:sx n="71" d="100"/>
          <a:sy n="71" d="100"/>
        </p:scale>
        <p:origin x="472" y="36"/>
      </p:cViewPr>
      <p:guideLst>
        <p:guide orient="horz" pos="2160"/>
        <p:guide orient="horz" pos="3888"/>
        <p:guide orient="horz" pos="432"/>
        <p:guide orient="horz" pos="3072"/>
        <p:guide orient="horz" pos="3408"/>
        <p:guide pos="3839"/>
        <p:guide pos="383"/>
        <p:guide pos="7295"/>
        <p:guide pos="815"/>
        <p:guide pos="2879"/>
        <p:guide pos="3071"/>
      </p:guideLst>
    </p:cSldViewPr>
  </p:slideViewPr>
  <p:outlineViewPr>
    <p:cViewPr>
      <p:scale>
        <a:sx n="33" d="100"/>
        <a:sy n="33" d="100"/>
      </p:scale>
      <p:origin x="0" y="0"/>
    </p:cViewPr>
  </p:outlineViewPr>
  <p:notesTextViewPr>
    <p:cViewPr>
      <p:scale>
        <a:sx n="3" d="2"/>
        <a:sy n="3" d="2"/>
      </p:scale>
      <p:origin x="0" y="0"/>
    </p:cViewPr>
  </p:notesTextViewPr>
  <p:notesViewPr>
    <p:cSldViewPr showGuides="1">
      <p:cViewPr varScale="1">
        <p:scale>
          <a:sx n="127" d="100"/>
          <a:sy n="127" d="100"/>
        </p:scale>
        <p:origin x="531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Наталья Зубарева" userId="06782f3456eb3dd9" providerId="LiveId" clId="{4C237F63-11DE-40FA-A14E-C25F13692147}"/>
    <pc:docChg chg="custSel modSld">
      <pc:chgData name="Наталья Зубарева" userId="06782f3456eb3dd9" providerId="LiveId" clId="{4C237F63-11DE-40FA-A14E-C25F13692147}" dt="2025-05-27T09:34:17.170" v="676" actId="20577"/>
      <pc:docMkLst>
        <pc:docMk/>
      </pc:docMkLst>
      <pc:sldChg chg="modSp mod">
        <pc:chgData name="Наталья Зубарева" userId="06782f3456eb3dd9" providerId="LiveId" clId="{4C237F63-11DE-40FA-A14E-C25F13692147}" dt="2025-05-24T20:42:27.625" v="36" actId="20577"/>
        <pc:sldMkLst>
          <pc:docMk/>
          <pc:sldMk cId="3098616160" sldId="259"/>
        </pc:sldMkLst>
      </pc:sldChg>
      <pc:sldChg chg="modSp mod modNotesTx">
        <pc:chgData name="Наталья Зубарева" userId="06782f3456eb3dd9" providerId="LiveId" clId="{4C237F63-11DE-40FA-A14E-C25F13692147}" dt="2025-05-24T21:31:36.516" v="242" actId="20577"/>
        <pc:sldMkLst>
          <pc:docMk/>
          <pc:sldMk cId="2579238438" sldId="293"/>
        </pc:sldMkLst>
      </pc:sldChg>
      <pc:sldChg chg="modSp mod">
        <pc:chgData name="Наталья Зубарева" userId="06782f3456eb3dd9" providerId="LiveId" clId="{4C237F63-11DE-40FA-A14E-C25F13692147}" dt="2025-05-27T09:25:34.984" v="636" actId="20577"/>
        <pc:sldMkLst>
          <pc:docMk/>
          <pc:sldMk cId="1141430927" sldId="314"/>
        </pc:sldMkLst>
      </pc:sldChg>
      <pc:sldChg chg="modSp mod">
        <pc:chgData name="Наталья Зубарева" userId="06782f3456eb3dd9" providerId="LiveId" clId="{4C237F63-11DE-40FA-A14E-C25F13692147}" dt="2025-05-24T20:56:00.211" v="77" actId="20577"/>
        <pc:sldMkLst>
          <pc:docMk/>
          <pc:sldMk cId="3958072310" sldId="336"/>
        </pc:sldMkLst>
      </pc:sldChg>
      <pc:sldChg chg="modSp mod">
        <pc:chgData name="Наталья Зубарева" userId="06782f3456eb3dd9" providerId="LiveId" clId="{4C237F63-11DE-40FA-A14E-C25F13692147}" dt="2025-05-27T09:34:17.170" v="676" actId="20577"/>
        <pc:sldMkLst>
          <pc:docMk/>
          <pc:sldMk cId="4092476970" sldId="337"/>
        </pc:sldMkLst>
      </pc:sldChg>
      <pc:sldChg chg="modSp mod">
        <pc:chgData name="Наталья Зубарева" userId="06782f3456eb3dd9" providerId="LiveId" clId="{4C237F63-11DE-40FA-A14E-C25F13692147}" dt="2025-05-24T21:14:43.137" v="187" actId="20577"/>
        <pc:sldMkLst>
          <pc:docMk/>
          <pc:sldMk cId="2606078576" sldId="340"/>
        </pc:sldMkLst>
      </pc:sldChg>
      <pc:sldChg chg="modSp mod">
        <pc:chgData name="Наталья Зубарева" userId="06782f3456eb3dd9" providerId="LiveId" clId="{4C237F63-11DE-40FA-A14E-C25F13692147}" dt="2025-05-24T21:17:13.568" v="192" actId="20577"/>
        <pc:sldMkLst>
          <pc:docMk/>
          <pc:sldMk cId="3093370625" sldId="341"/>
        </pc:sldMkLst>
      </pc:sldChg>
      <pc:sldChg chg="modSp mod">
        <pc:chgData name="Наталья Зубарева" userId="06782f3456eb3dd9" providerId="LiveId" clId="{4C237F63-11DE-40FA-A14E-C25F13692147}" dt="2025-05-24T21:40:38.488" v="272" actId="115"/>
        <pc:sldMkLst>
          <pc:docMk/>
          <pc:sldMk cId="205122354" sldId="344"/>
        </pc:sldMkLst>
      </pc:sldChg>
      <pc:sldChg chg="modSp mod">
        <pc:chgData name="Наталья Зубарева" userId="06782f3456eb3dd9" providerId="LiveId" clId="{4C237F63-11DE-40FA-A14E-C25F13692147}" dt="2025-05-24T21:40:00.534" v="271" actId="20577"/>
        <pc:sldMkLst>
          <pc:docMk/>
          <pc:sldMk cId="3827568585" sldId="345"/>
        </pc:sldMkLst>
      </pc:sldChg>
      <pc:sldChg chg="modSp mod">
        <pc:chgData name="Наталья Зубарева" userId="06782f3456eb3dd9" providerId="LiveId" clId="{4C237F63-11DE-40FA-A14E-C25F13692147}" dt="2025-05-27T09:30:11.243" v="670" actId="20577"/>
        <pc:sldMkLst>
          <pc:docMk/>
          <pc:sldMk cId="58412053" sldId="347"/>
        </pc:sldMkLst>
      </pc:sldChg>
      <pc:sldChg chg="modSp mod">
        <pc:chgData name="Наталья Зубарева" userId="06782f3456eb3dd9" providerId="LiveId" clId="{4C237F63-11DE-40FA-A14E-C25F13692147}" dt="2025-05-24T21:54:32.578" v="410" actId="20577"/>
        <pc:sldMkLst>
          <pc:docMk/>
          <pc:sldMk cId="97057955" sldId="349"/>
        </pc:sldMkLst>
      </pc:sldChg>
      <pc:sldChg chg="modSp mod">
        <pc:chgData name="Наталья Зубарева" userId="06782f3456eb3dd9" providerId="LiveId" clId="{4C237F63-11DE-40FA-A14E-C25F13692147}" dt="2025-05-24T22:14:49.581" v="539" actId="20577"/>
        <pc:sldMkLst>
          <pc:docMk/>
          <pc:sldMk cId="3838147012" sldId="350"/>
        </pc:sldMkLst>
      </pc:sldChg>
      <pc:sldChg chg="modSp mod">
        <pc:chgData name="Наталья Зубарева" userId="06782f3456eb3dd9" providerId="LiveId" clId="{4C237F63-11DE-40FA-A14E-C25F13692147}" dt="2025-05-24T22:14:25.041" v="538" actId="20577"/>
        <pc:sldMkLst>
          <pc:docMk/>
          <pc:sldMk cId="1860996015" sldId="351"/>
        </pc:sldMkLst>
      </pc:sldChg>
      <pc:sldChg chg="modSp mod">
        <pc:chgData name="Наталья Зубарева" userId="06782f3456eb3dd9" providerId="LiveId" clId="{4C237F63-11DE-40FA-A14E-C25F13692147}" dt="2025-05-24T21:37:58.370" v="243" actId="115"/>
        <pc:sldMkLst>
          <pc:docMk/>
          <pc:sldMk cId="1183797797" sldId="360"/>
        </pc:sldMkLst>
      </pc:sldChg>
      <pc:sldChg chg="modSp mod">
        <pc:chgData name="Наталья Зубарева" userId="06782f3456eb3dd9" providerId="LiveId" clId="{4C237F63-11DE-40FA-A14E-C25F13692147}" dt="2025-05-24T22:16:47.284" v="544" actId="20577"/>
        <pc:sldMkLst>
          <pc:docMk/>
          <pc:sldMk cId="3435271590" sldId="363"/>
        </pc:sldMkLst>
      </pc:sldChg>
      <pc:sldChg chg="modSp mod">
        <pc:chgData name="Наталья Зубарева" userId="06782f3456eb3dd9" providerId="LiveId" clId="{4C237F63-11DE-40FA-A14E-C25F13692147}" dt="2025-05-24T22:19:02.543" v="588" actId="20577"/>
        <pc:sldMkLst>
          <pc:docMk/>
          <pc:sldMk cId="1506613748" sldId="364"/>
        </pc:sldMkLst>
      </pc:sldChg>
      <pc:sldChg chg="modNotesTx">
        <pc:chgData name="Наталья Зубарева" userId="06782f3456eb3dd9" providerId="LiveId" clId="{4C237F63-11DE-40FA-A14E-C25F13692147}" dt="2025-05-24T21:24:51.579" v="195" actId="20577"/>
        <pc:sldMkLst>
          <pc:docMk/>
          <pc:sldMk cId="3666084469" sldId="378"/>
        </pc:sldMkLst>
      </pc:sldChg>
      <pc:sldChg chg="modSp mod">
        <pc:chgData name="Наталья Зубарева" userId="06782f3456eb3dd9" providerId="LiveId" clId="{4C237F63-11DE-40FA-A14E-C25F13692147}" dt="2025-05-24T22:21:12.549" v="625" actId="20577"/>
        <pc:sldMkLst>
          <pc:docMk/>
          <pc:sldMk cId="2884425525" sldId="381"/>
        </pc:sldMkLst>
      </pc:sldChg>
    </pc:docChg>
  </pc:docChgLst>
  <pc:docChgLst>
    <pc:chgData name="Наталья Зубарева" userId="06782f3456eb3dd9" providerId="LiveId" clId="{83BDA71F-6B31-42D7-9F54-3CA4BE13713C}"/>
    <pc:docChg chg="modSld">
      <pc:chgData name="Наталья Зубарева" userId="06782f3456eb3dd9" providerId="LiveId" clId="{83BDA71F-6B31-42D7-9F54-3CA4BE13713C}" dt="2025-10-29T20:16:53.908" v="18" actId="20577"/>
      <pc:docMkLst>
        <pc:docMk/>
      </pc:docMkLst>
      <pc:sldChg chg="modSp mod">
        <pc:chgData name="Наталья Зубарева" userId="06782f3456eb3dd9" providerId="LiveId" clId="{83BDA71F-6B31-42D7-9F54-3CA4BE13713C}" dt="2025-10-29T20:16:53.908" v="18" actId="20577"/>
        <pc:sldMkLst>
          <pc:docMk/>
          <pc:sldMk cId="2606078576" sldId="340"/>
        </pc:sldMkLst>
        <pc:spChg chg="mod">
          <ac:chgData name="Наталья Зубарева" userId="06782f3456eb3dd9" providerId="LiveId" clId="{83BDA71F-6B31-42D7-9F54-3CA4BE13713C}" dt="2025-10-29T20:16:53.908" v="18" actId="20577"/>
          <ac:spMkLst>
            <pc:docMk/>
            <pc:sldMk cId="2606078576" sldId="340"/>
            <ac:spMk id="10" creationId="{87350CC7-E1F2-7F51-D8AE-4BCF2EBA6BDD}"/>
          </ac:spMkLst>
        </pc:spChg>
      </pc:sldChg>
    </pc:docChg>
  </pc:docChgLst>
</pc:chgInfo>
</file>

<file path=ppt/comments/modernComment_117_3947506F.xml><?xml version="1.0" encoding="utf-8"?>
<p188:cmLst xmlns:a="http://schemas.openxmlformats.org/drawingml/2006/main" xmlns:r="http://schemas.openxmlformats.org/officeDocument/2006/relationships" xmlns:p188="http://schemas.microsoft.com/office/powerpoint/2018/8/main">
  <p188:cm id="{99712B5E-8043-484E-8E76-6525FD370F70}" authorId="{537FE7F3-84C1-16B4-842C-CC45882180A1}" created="2023-10-24T15:37:15.871">
    <pc:sldMkLst xmlns:pc="http://schemas.microsoft.com/office/powerpoint/2013/main/command">
      <pc:docMk/>
      <pc:sldMk cId="960974959" sldId="279"/>
    </pc:sldMkLst>
    <p188:txBody>
      <a:bodyPr/>
      <a:lstStyle/>
      <a:p>
        <a:r>
          <a:rPr lang="it-IT"/>
          <a:t>Thank you all for your attention and a special thanks to Dental Pro for organising this wonderful day.</a:t>
        </a:r>
      </a:p>
    </p188:txBody>
  </p188:cm>
</p188:cmLst>
</file>

<file path=ppt/comments/modernComment_126_CA0EEABD.xml><?xml version="1.0" encoding="utf-8"?>
<p188:cmLst xmlns:a="http://schemas.openxmlformats.org/drawingml/2006/main" xmlns:r="http://schemas.openxmlformats.org/officeDocument/2006/relationships" xmlns:p188="http://schemas.microsoft.com/office/powerpoint/2018/8/main">
  <p188:cm id="{8469A082-F311-4B68-BFCB-AA0598066F06}" authorId="{537FE7F3-84C1-16B4-842C-CC45882180A1}" created="2023-10-24T15:41:18.800">
    <pc:sldMkLst xmlns:pc="http://schemas.microsoft.com/office/powerpoint/2013/main/command">
      <pc:docMk/>
      <pc:sldMk cId="3389975229" sldId="294"/>
    </pc:sldMkLst>
    <p188:txBody>
      <a:bodyPr/>
      <a:lstStyle/>
      <a:p>
        <a:r>
          <a:rPr lang="it-IT"/>
          <a:t>For the production of Zirconia, Orodent relies on the exclusive collaboration of the world's largest Japanese supplier "TOSOH CORPORATION", which is able to guarantee the highest quality and characteristics suitable for surgical-medical use, in full compliance with the ISO 13356 standard (Implants for surgery Ceramic materials based on Yttria - stabilised tetragonal Zirconia (Y-TZP));</a:t>
        </a:r>
      </a:p>
    </p188:txBody>
  </p188:cm>
</p188:cmLst>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1038A5-A781-483A-B3BE-3FC4F0B3FF7E}" type="doc">
      <dgm:prSet loTypeId="urn:microsoft.com/office/officeart/2009/layout/CircleArrowProcess" loCatId="cycle" qsTypeId="urn:microsoft.com/office/officeart/2005/8/quickstyle/3d3" qsCatId="3D" csTypeId="urn:microsoft.com/office/officeart/2005/8/colors/accent4_4" csCatId="accent4" phldr="1"/>
      <dgm:spPr/>
      <dgm:t>
        <a:bodyPr rtlCol="0"/>
        <a:lstStyle/>
        <a:p>
          <a:pPr rtl="0"/>
          <a:endParaRPr lang="en-US"/>
        </a:p>
      </dgm:t>
    </dgm:pt>
    <dgm:pt modelId="{73944C55-B574-4912-B6D4-96704765C5DA}">
      <dgm:prSet phldrT="[Text]" custT="1"/>
      <dgm:spPr/>
      <dgm:t>
        <a:bodyPr rtlCol="0"/>
        <a:lstStyle/>
        <a:p>
          <a:pPr rtl="0"/>
          <a:r>
            <a:rPr lang="ru-RU" sz="2000" b="0" i="0" dirty="0"/>
            <a:t>ПОСТОЯННОЕ РАЗВИТИЕ производства, технологий, умений и навыков сотрудников (НОУ ХАУ)</a:t>
          </a:r>
          <a:endParaRPr lang="it" sz="1000" dirty="0"/>
        </a:p>
      </dgm:t>
      <dgm:extLst>
        <a:ext uri="{E40237B7-FDA0-4F09-8148-C483321AD2D9}">
          <dgm14:cNvPr xmlns:dgm14="http://schemas.microsoft.com/office/drawing/2010/diagram" id="0" name="" title="Task 1- finance"/>
        </a:ext>
      </dgm:extLst>
    </dgm:pt>
    <dgm:pt modelId="{504D50CC-20F6-4E6F-9556-ABED24ADFDC1}" type="parTrans" cxnId="{8D360C82-0AC0-43F0-975A-3659E81DC079}">
      <dgm:prSet/>
      <dgm:spPr/>
      <dgm:t>
        <a:bodyPr rtlCol="0"/>
        <a:lstStyle/>
        <a:p>
          <a:pPr rtl="0"/>
          <a:endParaRPr lang="en-US"/>
        </a:p>
      </dgm:t>
    </dgm:pt>
    <dgm:pt modelId="{EA3F9B71-30C2-492E-9E0D-5C84A662F1B5}" type="sibTrans" cxnId="{8D360C82-0AC0-43F0-975A-3659E81DC079}">
      <dgm:prSet/>
      <dgm:spPr/>
      <dgm:t>
        <a:bodyPr rtlCol="0"/>
        <a:lstStyle/>
        <a:p>
          <a:pPr rtl="0"/>
          <a:endParaRPr lang="en-US"/>
        </a:p>
      </dgm:t>
    </dgm:pt>
    <dgm:pt modelId="{4E6389A8-06FC-4C03-B153-42D3474C55AA}">
      <dgm:prSet phldrT="[Text]" custT="1"/>
      <dgm:spPr/>
      <dgm:t>
        <a:bodyPr rtlCol="0"/>
        <a:lstStyle/>
        <a:p>
          <a:pPr rtl="0"/>
          <a:r>
            <a:rPr lang="ru-RU" sz="1800" b="0" i="0" dirty="0"/>
            <a:t> УЛЬТРАСОВРЕМЕННЫЕ ПРОДУКТЫ</a:t>
          </a:r>
          <a:endParaRPr lang="it" sz="1800" dirty="0">
            <a:effectLst>
              <a:outerShdw blurRad="38100" dist="38100" dir="2700000" algn="tl">
                <a:srgbClr val="000000">
                  <a:alpha val="43137"/>
                </a:srgbClr>
              </a:outerShdw>
            </a:effectLst>
          </a:endParaRPr>
        </a:p>
      </dgm:t>
    </dgm:pt>
    <dgm:pt modelId="{5520D283-B341-4EA9-B020-2F32B8BBB5D6}" type="parTrans" cxnId="{954B0F19-7460-4C03-BD49-EC2E19DE47AE}">
      <dgm:prSet/>
      <dgm:spPr/>
      <dgm:t>
        <a:bodyPr rtlCol="0"/>
        <a:lstStyle/>
        <a:p>
          <a:pPr rtl="0"/>
          <a:endParaRPr lang="en-US"/>
        </a:p>
      </dgm:t>
    </dgm:pt>
    <dgm:pt modelId="{EAA65136-0586-4A18-8E15-B49CA4E3CBD5}" type="sibTrans" cxnId="{954B0F19-7460-4C03-BD49-EC2E19DE47AE}">
      <dgm:prSet/>
      <dgm:spPr/>
      <dgm:t>
        <a:bodyPr rtlCol="0"/>
        <a:lstStyle/>
        <a:p>
          <a:pPr rtl="0"/>
          <a:endParaRPr lang="en-US"/>
        </a:p>
      </dgm:t>
    </dgm:pt>
    <dgm:pt modelId="{69EBE7D1-BE70-46BE-9D79-C5814DB3A871}">
      <dgm:prSet phldrT="[Text]" custT="1"/>
      <dgm:spPr/>
      <dgm:t>
        <a:bodyPr rtlCol="0"/>
        <a:lstStyle/>
        <a:p>
          <a:pPr rtl="0"/>
          <a:r>
            <a:rPr lang="ru-RU" sz="1800" b="0" i="0" dirty="0"/>
            <a:t> УЧЕБНЫЕ ПОСОБИЯ, ИНСТРУКЦИИ И ПРОГРАММЫ КУРСОВ</a:t>
          </a:r>
          <a:endParaRPr lang="it" sz="1800" dirty="0">
            <a:effectLst>
              <a:outerShdw blurRad="38100" dist="38100" dir="2700000" algn="tl">
                <a:srgbClr val="000000">
                  <a:alpha val="43137"/>
                </a:srgbClr>
              </a:outerShdw>
            </a:effectLst>
          </a:endParaRPr>
        </a:p>
      </dgm:t>
    </dgm:pt>
    <dgm:pt modelId="{627A88F5-2AA3-4C7F-A403-DF00BC694EFE}" type="parTrans" cxnId="{61C6190C-8806-43E0-948E-D75F8CB9111E}">
      <dgm:prSet/>
      <dgm:spPr/>
      <dgm:t>
        <a:bodyPr rtlCol="0"/>
        <a:lstStyle/>
        <a:p>
          <a:pPr rtl="0"/>
          <a:endParaRPr lang="en-US"/>
        </a:p>
      </dgm:t>
    </dgm:pt>
    <dgm:pt modelId="{307D811D-5444-4AA7-9B96-1D0EAD280298}" type="sibTrans" cxnId="{61C6190C-8806-43E0-948E-D75F8CB9111E}">
      <dgm:prSet/>
      <dgm:spPr/>
      <dgm:t>
        <a:bodyPr rtlCol="0"/>
        <a:lstStyle/>
        <a:p>
          <a:pPr rtl="0"/>
          <a:endParaRPr lang="en-US"/>
        </a:p>
      </dgm:t>
    </dgm:pt>
    <dgm:pt modelId="{934E904C-2930-48B2-8587-2193A99A0C68}">
      <dgm:prSet phldrT="[Text]" custT="1"/>
      <dgm:spPr/>
      <dgm:t>
        <a:bodyPr rtlCol="0"/>
        <a:lstStyle/>
        <a:p>
          <a:pPr rtl="0"/>
          <a:r>
            <a:rPr lang="ru-RU" sz="1800" b="0" i="0" dirty="0"/>
            <a:t> ИССЛЕДОВАНИЯ И РАЗРАБОТКИ</a:t>
          </a:r>
          <a:endParaRPr lang="it" sz="1800" dirty="0">
            <a:effectLst>
              <a:outerShdw blurRad="38100" dist="38100" dir="2700000" algn="tl">
                <a:srgbClr val="000000">
                  <a:alpha val="43137"/>
                </a:srgbClr>
              </a:outerShdw>
            </a:effectLst>
          </a:endParaRPr>
        </a:p>
      </dgm:t>
    </dgm:pt>
    <dgm:pt modelId="{667B58EC-623F-43E2-B548-FEA53B13F2FF}" type="parTrans" cxnId="{C888B978-9E66-44C3-84F1-6B8B31A3D48E}">
      <dgm:prSet/>
      <dgm:spPr/>
      <dgm:t>
        <a:bodyPr rtlCol="0"/>
        <a:lstStyle/>
        <a:p>
          <a:pPr rtl="0"/>
          <a:endParaRPr lang="en-US"/>
        </a:p>
      </dgm:t>
    </dgm:pt>
    <dgm:pt modelId="{AF992532-F1C5-49FB-97CF-BBDE63990D2E}" type="sibTrans" cxnId="{C888B978-9E66-44C3-84F1-6B8B31A3D48E}">
      <dgm:prSet/>
      <dgm:spPr/>
      <dgm:t>
        <a:bodyPr rtlCol="0"/>
        <a:lstStyle/>
        <a:p>
          <a:pPr rtl="0"/>
          <a:endParaRPr lang="en-US"/>
        </a:p>
      </dgm:t>
    </dgm:pt>
    <dgm:pt modelId="{CD789EEF-4B5E-43DD-B856-0213893032FF}">
      <dgm:prSet phldrT="[Text]" custT="1"/>
      <dgm:spPr/>
      <dgm:t>
        <a:bodyPr rtlCol="0"/>
        <a:lstStyle/>
        <a:p>
          <a:pPr rtl="0"/>
          <a:endParaRPr lang="it" sz="2800" b="1"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Group- industry and technology markets "/>
        </a:ext>
      </dgm:extLst>
    </dgm:pt>
    <dgm:pt modelId="{28B2834F-F48A-4E43-9FFE-28646D0A4772}" type="sibTrans" cxnId="{6C521F0C-E7C7-49CB-BBCF-E50952C8A103}">
      <dgm:prSet/>
      <dgm:spPr/>
      <dgm:t>
        <a:bodyPr rtlCol="0"/>
        <a:lstStyle/>
        <a:p>
          <a:pPr rtl="0"/>
          <a:endParaRPr lang="en-US"/>
        </a:p>
      </dgm:t>
    </dgm:pt>
    <dgm:pt modelId="{3C02E6A9-ACFA-4A0B-BCA7-C0E7A7B7D576}" type="parTrans" cxnId="{6C521F0C-E7C7-49CB-BBCF-E50952C8A103}">
      <dgm:prSet/>
      <dgm:spPr/>
      <dgm:t>
        <a:bodyPr rtlCol="0"/>
        <a:lstStyle/>
        <a:p>
          <a:pPr rtl="0"/>
          <a:endParaRPr lang="en-US"/>
        </a:p>
      </dgm:t>
    </dgm:pt>
    <dgm:pt modelId="{A74B1990-E40F-4A70-AA2D-280D1854D342}">
      <dgm:prSet phldrT="[Text]" custT="1"/>
      <dgm:spPr/>
      <dgm:t>
        <a:bodyPr rtlCol="0"/>
        <a:lstStyle/>
        <a:p>
          <a:pPr rtl="0"/>
          <a:r>
            <a:rPr lang="ru-RU" sz="1800" b="0" dirty="0">
              <a:effectLst/>
            </a:rPr>
            <a:t> ПОДДЕРЖКА ПОЛЬЗОВАТЕЛЕЙ</a:t>
          </a:r>
          <a:endParaRPr lang="it" sz="1000" dirty="0"/>
        </a:p>
      </dgm:t>
    </dgm:pt>
    <dgm:pt modelId="{BD1A025B-1DCB-4EBE-A970-42E29E2BEFB8}" type="sibTrans" cxnId="{A9451B4C-146D-4D0A-A411-FE0ECAA3C2C0}">
      <dgm:prSet/>
      <dgm:spPr/>
      <dgm:t>
        <a:bodyPr/>
        <a:lstStyle/>
        <a:p>
          <a:endParaRPr lang="it-IT"/>
        </a:p>
      </dgm:t>
    </dgm:pt>
    <dgm:pt modelId="{4488465C-2FFB-4105-9555-CB5FCE9BB661}" type="parTrans" cxnId="{A9451B4C-146D-4D0A-A411-FE0ECAA3C2C0}">
      <dgm:prSet/>
      <dgm:spPr/>
      <dgm:t>
        <a:bodyPr/>
        <a:lstStyle/>
        <a:p>
          <a:endParaRPr lang="it-IT"/>
        </a:p>
      </dgm:t>
    </dgm:pt>
    <dgm:pt modelId="{03EAE559-9306-4A4F-83F4-DBA2E06677D5}">
      <dgm:prSet phldrT="[Text]" custT="1"/>
      <dgm:spPr/>
      <dgm:t>
        <a:bodyPr rtlCol="0"/>
        <a:lstStyle/>
        <a:p>
          <a:pPr rtl="0"/>
          <a:endParaRPr lang="it" sz="1000" dirty="0"/>
        </a:p>
      </dgm:t>
    </dgm:pt>
    <dgm:pt modelId="{B1BA8E3D-EB26-416B-AFE5-4B607444E995}" type="parTrans" cxnId="{C4B41C80-8373-44AC-AE93-BF623CFE2070}">
      <dgm:prSet/>
      <dgm:spPr/>
      <dgm:t>
        <a:bodyPr/>
        <a:lstStyle/>
        <a:p>
          <a:endParaRPr lang="ru-RU"/>
        </a:p>
      </dgm:t>
    </dgm:pt>
    <dgm:pt modelId="{0464AEBF-AA45-4875-99F1-1286E491BF2C}" type="sibTrans" cxnId="{C4B41C80-8373-44AC-AE93-BF623CFE2070}">
      <dgm:prSet/>
      <dgm:spPr/>
      <dgm:t>
        <a:bodyPr/>
        <a:lstStyle/>
        <a:p>
          <a:endParaRPr lang="ru-RU"/>
        </a:p>
      </dgm:t>
    </dgm:pt>
    <dgm:pt modelId="{C93B00C5-DD46-4A46-B9C0-8FA6A716DB9C}">
      <dgm:prSet phldrT="[Text]" custT="1"/>
      <dgm:spPr/>
      <dgm:t>
        <a:bodyPr rtlCol="0"/>
        <a:lstStyle/>
        <a:p>
          <a:pPr rtl="0"/>
          <a:endParaRPr lang="it" sz="1000" dirty="0"/>
        </a:p>
      </dgm:t>
    </dgm:pt>
    <dgm:pt modelId="{D0BA174A-8368-46F5-A6DD-F0735EE62D16}" type="parTrans" cxnId="{D2BA9570-8649-41A7-8619-1008EAA133DF}">
      <dgm:prSet/>
      <dgm:spPr/>
      <dgm:t>
        <a:bodyPr/>
        <a:lstStyle/>
        <a:p>
          <a:endParaRPr lang="ru-RU"/>
        </a:p>
      </dgm:t>
    </dgm:pt>
    <dgm:pt modelId="{D0028ACC-58D3-4274-A31E-DFAC8FA370BD}" type="sibTrans" cxnId="{D2BA9570-8649-41A7-8619-1008EAA133DF}">
      <dgm:prSet/>
      <dgm:spPr/>
      <dgm:t>
        <a:bodyPr/>
        <a:lstStyle/>
        <a:p>
          <a:endParaRPr lang="ru-RU"/>
        </a:p>
      </dgm:t>
    </dgm:pt>
    <dgm:pt modelId="{DD9B5D8E-A15B-4C35-A016-59C213766766}">
      <dgm:prSet phldrT="[Text]" custT="1"/>
      <dgm:spPr/>
      <dgm:t>
        <a:bodyPr rtlCol="0"/>
        <a:lstStyle/>
        <a:p>
          <a:pPr rtl="0"/>
          <a:endParaRPr lang="it" sz="1800" dirty="0">
            <a:effectLst>
              <a:outerShdw blurRad="38100" dist="38100" dir="2700000" algn="tl">
                <a:srgbClr val="000000">
                  <a:alpha val="43137"/>
                </a:srgbClr>
              </a:outerShdw>
            </a:effectLst>
          </a:endParaRPr>
        </a:p>
      </dgm:t>
    </dgm:pt>
    <dgm:pt modelId="{894A3D05-76A4-4D64-B869-70530570BF4B}" type="parTrans" cxnId="{8C619A48-59C6-4D0C-B998-2EE788A2E6F0}">
      <dgm:prSet/>
      <dgm:spPr/>
      <dgm:t>
        <a:bodyPr/>
        <a:lstStyle/>
        <a:p>
          <a:endParaRPr lang="ru-RU"/>
        </a:p>
      </dgm:t>
    </dgm:pt>
    <dgm:pt modelId="{34EAC0FA-F63F-4E5F-A6C0-7A474CE35E9F}" type="sibTrans" cxnId="{8C619A48-59C6-4D0C-B998-2EE788A2E6F0}">
      <dgm:prSet/>
      <dgm:spPr/>
      <dgm:t>
        <a:bodyPr/>
        <a:lstStyle/>
        <a:p>
          <a:endParaRPr lang="ru-RU"/>
        </a:p>
      </dgm:t>
    </dgm:pt>
    <dgm:pt modelId="{510A15FA-53E8-452E-956D-30D2FC2F8C60}">
      <dgm:prSet phldrT="[Text]" custT="1"/>
      <dgm:spPr/>
      <dgm:t>
        <a:bodyPr rtlCol="0"/>
        <a:lstStyle/>
        <a:p>
          <a:pPr rtl="0"/>
          <a:endParaRPr lang="it" sz="1800" dirty="0">
            <a:effectLst>
              <a:outerShdw blurRad="38100" dist="38100" dir="2700000" algn="tl">
                <a:srgbClr val="000000">
                  <a:alpha val="43137"/>
                </a:srgbClr>
              </a:outerShdw>
            </a:effectLst>
          </a:endParaRPr>
        </a:p>
      </dgm:t>
    </dgm:pt>
    <dgm:pt modelId="{77896F16-FC37-479D-BADD-1D8992CF33AC}" type="parTrans" cxnId="{4B253659-94EF-4EDF-95BA-603059E0CBD9}">
      <dgm:prSet/>
      <dgm:spPr/>
      <dgm:t>
        <a:bodyPr/>
        <a:lstStyle/>
        <a:p>
          <a:endParaRPr lang="ru-RU"/>
        </a:p>
      </dgm:t>
    </dgm:pt>
    <dgm:pt modelId="{13D59B64-11C5-4858-AFAF-7EB2B9D072D3}" type="sibTrans" cxnId="{4B253659-94EF-4EDF-95BA-603059E0CBD9}">
      <dgm:prSet/>
      <dgm:spPr/>
      <dgm:t>
        <a:bodyPr/>
        <a:lstStyle/>
        <a:p>
          <a:endParaRPr lang="ru-RU"/>
        </a:p>
      </dgm:t>
    </dgm:pt>
    <dgm:pt modelId="{C71976A6-1F55-4F1D-B93C-0C315FA11487}" type="pres">
      <dgm:prSet presAssocID="{661038A5-A781-483A-B3BE-3FC4F0B3FF7E}" presName="Name0" presStyleCnt="0">
        <dgm:presLayoutVars>
          <dgm:chMax val="7"/>
          <dgm:chPref val="7"/>
          <dgm:dir/>
          <dgm:animLvl val="lvl"/>
        </dgm:presLayoutVars>
      </dgm:prSet>
      <dgm:spPr/>
    </dgm:pt>
    <dgm:pt modelId="{C2729AB5-6205-45DA-8CF7-65C60629805A}" type="pres">
      <dgm:prSet presAssocID="{CD789EEF-4B5E-43DD-B856-0213893032FF}" presName="Accent1" presStyleCnt="0"/>
      <dgm:spPr/>
    </dgm:pt>
    <dgm:pt modelId="{F233CD23-2F0E-43FD-83EE-071489BF4269}" type="pres">
      <dgm:prSet presAssocID="{CD789EEF-4B5E-43DD-B856-0213893032FF}" presName="Accent" presStyleLbl="node1" presStyleIdx="0" presStyleCnt="1" custLinFactNeighborX="-1030" custLinFactNeighborY="-1913"/>
      <dgm:spPr>
        <a:gradFill rotWithShape="0">
          <a:gsLst>
            <a:gs pos="0">
              <a:schemeClr val="accent3">
                <a:lumMod val="0"/>
                <a:lumOff val="100000"/>
              </a:schemeClr>
            </a:gs>
            <a:gs pos="67000">
              <a:schemeClr val="accent3">
                <a:lumMod val="0"/>
                <a:lumOff val="100000"/>
              </a:schemeClr>
            </a:gs>
            <a:gs pos="89000">
              <a:schemeClr val="bg1"/>
            </a:gs>
          </a:gsLst>
          <a:path path="circle">
            <a:fillToRect l="50000" t="-80000" r="50000" b="180000"/>
          </a:path>
        </a:gradFill>
      </dgm:spPr>
    </dgm:pt>
    <dgm:pt modelId="{7C73909D-7682-4FA2-A4F1-2D4D4D2485EE}" type="pres">
      <dgm:prSet presAssocID="{CD789EEF-4B5E-43DD-B856-0213893032FF}" presName="Child1" presStyleLbl="revTx" presStyleIdx="0" presStyleCnt="2" custScaleX="138965" custScaleY="121310" custLinFactNeighborX="15664" custLinFactNeighborY="-23378">
        <dgm:presLayoutVars>
          <dgm:chMax val="0"/>
          <dgm:chPref val="0"/>
          <dgm:bulletEnabled val="1"/>
        </dgm:presLayoutVars>
      </dgm:prSet>
      <dgm:spPr/>
    </dgm:pt>
    <dgm:pt modelId="{9A4CAF63-5103-472F-A6C9-47360A26E445}" type="pres">
      <dgm:prSet presAssocID="{CD789EEF-4B5E-43DD-B856-0213893032FF}" presName="Parent1" presStyleLbl="revTx" presStyleIdx="1" presStyleCnt="2">
        <dgm:presLayoutVars>
          <dgm:chMax val="1"/>
          <dgm:chPref val="1"/>
          <dgm:bulletEnabled val="1"/>
        </dgm:presLayoutVars>
      </dgm:prSet>
      <dgm:spPr/>
    </dgm:pt>
  </dgm:ptLst>
  <dgm:cxnLst>
    <dgm:cxn modelId="{0DB02E03-CCE3-4E0E-A08F-36A0CC94F2AC}" type="presOf" srcId="{C93B00C5-DD46-4A46-B9C0-8FA6A716DB9C}" destId="{7C73909D-7682-4FA2-A4F1-2D4D4D2485EE}" srcOrd="0" destOrd="3" presId="urn:microsoft.com/office/officeart/2009/layout/CircleArrowProcess"/>
    <dgm:cxn modelId="{3EBD6108-C316-4C22-8E0D-E108BEBEF38C}" type="presOf" srcId="{661038A5-A781-483A-B3BE-3FC4F0B3FF7E}" destId="{C71976A6-1F55-4F1D-B93C-0C315FA11487}" srcOrd="0" destOrd="0" presId="urn:microsoft.com/office/officeart/2009/layout/CircleArrowProcess"/>
    <dgm:cxn modelId="{61C6190C-8806-43E0-948E-D75F8CB9111E}" srcId="{CD789EEF-4B5E-43DD-B856-0213893032FF}" destId="{69EBE7D1-BE70-46BE-9D79-C5814DB3A871}" srcOrd="4" destOrd="0" parTransId="{627A88F5-2AA3-4C7F-A403-DF00BC694EFE}" sibTransId="{307D811D-5444-4AA7-9B96-1D0EAD280298}"/>
    <dgm:cxn modelId="{6C521F0C-E7C7-49CB-BBCF-E50952C8A103}" srcId="{661038A5-A781-483A-B3BE-3FC4F0B3FF7E}" destId="{CD789EEF-4B5E-43DD-B856-0213893032FF}" srcOrd="0" destOrd="0" parTransId="{3C02E6A9-ACFA-4A0B-BCA7-C0E7A7B7D576}" sibTransId="{28B2834F-F48A-4E43-9FFE-28646D0A4772}"/>
    <dgm:cxn modelId="{954B0F19-7460-4C03-BD49-EC2E19DE47AE}" srcId="{CD789EEF-4B5E-43DD-B856-0213893032FF}" destId="{4E6389A8-06FC-4C03-B153-42D3474C55AA}" srcOrd="8" destOrd="0" parTransId="{5520D283-B341-4EA9-B020-2F32B8BBB5D6}" sibTransId="{EAA65136-0586-4A18-8E15-B49CA4E3CBD5}"/>
    <dgm:cxn modelId="{2AF96E32-8CFF-4CB1-8984-77EDC1951BAC}" type="presOf" srcId="{4E6389A8-06FC-4C03-B153-42D3474C55AA}" destId="{7C73909D-7682-4FA2-A4F1-2D4D4D2485EE}" srcOrd="0" destOrd="8" presId="urn:microsoft.com/office/officeart/2009/layout/CircleArrowProcess"/>
    <dgm:cxn modelId="{A718B736-C576-402E-8341-B2045A32E287}" type="presOf" srcId="{03EAE559-9306-4A4F-83F4-DBA2E06677D5}" destId="{7C73909D-7682-4FA2-A4F1-2D4D4D2485EE}" srcOrd="0" destOrd="1" presId="urn:microsoft.com/office/officeart/2009/layout/CircleArrowProcess"/>
    <dgm:cxn modelId="{8C619A48-59C6-4D0C-B998-2EE788A2E6F0}" srcId="{CD789EEF-4B5E-43DD-B856-0213893032FF}" destId="{DD9B5D8E-A15B-4C35-A016-59C213766766}" srcOrd="5" destOrd="0" parTransId="{894A3D05-76A4-4D64-B869-70530570BF4B}" sibTransId="{34EAC0FA-F63F-4E5F-A6C0-7A474CE35E9F}"/>
    <dgm:cxn modelId="{A9451B4C-146D-4D0A-A411-FE0ECAA3C2C0}" srcId="{CD789EEF-4B5E-43DD-B856-0213893032FF}" destId="{A74B1990-E40F-4A70-AA2D-280D1854D342}" srcOrd="2" destOrd="0" parTransId="{4488465C-2FFB-4105-9555-CB5FCE9BB661}" sibTransId="{BD1A025B-1DCB-4EBE-A970-42E29E2BEFB8}"/>
    <dgm:cxn modelId="{0E500D70-D46D-4EED-8A4A-E9639C70EB90}" type="presOf" srcId="{69EBE7D1-BE70-46BE-9D79-C5814DB3A871}" destId="{7C73909D-7682-4FA2-A4F1-2D4D4D2485EE}" srcOrd="0" destOrd="4" presId="urn:microsoft.com/office/officeart/2009/layout/CircleArrowProcess"/>
    <dgm:cxn modelId="{D2BA9570-8649-41A7-8619-1008EAA133DF}" srcId="{CD789EEF-4B5E-43DD-B856-0213893032FF}" destId="{C93B00C5-DD46-4A46-B9C0-8FA6A716DB9C}" srcOrd="3" destOrd="0" parTransId="{D0BA174A-8368-46F5-A6DD-F0735EE62D16}" sibTransId="{D0028ACC-58D3-4274-A31E-DFAC8FA370BD}"/>
    <dgm:cxn modelId="{75D66451-FAFF-44E4-B864-FBF9AA8C5E4C}" type="presOf" srcId="{510A15FA-53E8-452E-956D-30D2FC2F8C60}" destId="{7C73909D-7682-4FA2-A4F1-2D4D4D2485EE}" srcOrd="0" destOrd="7" presId="urn:microsoft.com/office/officeart/2009/layout/CircleArrowProcess"/>
    <dgm:cxn modelId="{16D0CC77-6C23-4357-8474-D7D585358C7B}" type="presOf" srcId="{934E904C-2930-48B2-8587-2193A99A0C68}" destId="{7C73909D-7682-4FA2-A4F1-2D4D4D2485EE}" srcOrd="0" destOrd="6" presId="urn:microsoft.com/office/officeart/2009/layout/CircleArrowProcess"/>
    <dgm:cxn modelId="{C888B978-9E66-44C3-84F1-6B8B31A3D48E}" srcId="{CD789EEF-4B5E-43DD-B856-0213893032FF}" destId="{934E904C-2930-48B2-8587-2193A99A0C68}" srcOrd="6" destOrd="0" parTransId="{667B58EC-623F-43E2-B548-FEA53B13F2FF}" sibTransId="{AF992532-F1C5-49FB-97CF-BBDE63990D2E}"/>
    <dgm:cxn modelId="{4B253659-94EF-4EDF-95BA-603059E0CBD9}" srcId="{CD789EEF-4B5E-43DD-B856-0213893032FF}" destId="{510A15FA-53E8-452E-956D-30D2FC2F8C60}" srcOrd="7" destOrd="0" parTransId="{77896F16-FC37-479D-BADD-1D8992CF33AC}" sibTransId="{13D59B64-11C5-4858-AFAF-7EB2B9D072D3}"/>
    <dgm:cxn modelId="{C4B41C80-8373-44AC-AE93-BF623CFE2070}" srcId="{CD789EEF-4B5E-43DD-B856-0213893032FF}" destId="{03EAE559-9306-4A4F-83F4-DBA2E06677D5}" srcOrd="1" destOrd="0" parTransId="{B1BA8E3D-EB26-416B-AFE5-4B607444E995}" sibTransId="{0464AEBF-AA45-4875-99F1-1286E491BF2C}"/>
    <dgm:cxn modelId="{8D360C82-0AC0-43F0-975A-3659E81DC079}" srcId="{CD789EEF-4B5E-43DD-B856-0213893032FF}" destId="{73944C55-B574-4912-B6D4-96704765C5DA}" srcOrd="0" destOrd="0" parTransId="{504D50CC-20F6-4E6F-9556-ABED24ADFDC1}" sibTransId="{EA3F9B71-30C2-492E-9E0D-5C84A662F1B5}"/>
    <dgm:cxn modelId="{AC6F6E9B-1E59-46CD-86BC-016C0B4579C9}" type="presOf" srcId="{A74B1990-E40F-4A70-AA2D-280D1854D342}" destId="{7C73909D-7682-4FA2-A4F1-2D4D4D2485EE}" srcOrd="0" destOrd="2" presId="urn:microsoft.com/office/officeart/2009/layout/CircleArrowProcess"/>
    <dgm:cxn modelId="{269EBA9D-E9F8-497C-B169-B9F950BA6F43}" type="presOf" srcId="{73944C55-B574-4912-B6D4-96704765C5DA}" destId="{7C73909D-7682-4FA2-A4F1-2D4D4D2485EE}" srcOrd="0" destOrd="0" presId="urn:microsoft.com/office/officeart/2009/layout/CircleArrowProcess"/>
    <dgm:cxn modelId="{9C4280AC-6D5F-4B3A-8157-80A634618D01}" type="presOf" srcId="{DD9B5D8E-A15B-4C35-A016-59C213766766}" destId="{7C73909D-7682-4FA2-A4F1-2D4D4D2485EE}" srcOrd="0" destOrd="5" presId="urn:microsoft.com/office/officeart/2009/layout/CircleArrowProcess"/>
    <dgm:cxn modelId="{0EEE2FEF-A286-4CDE-BF9D-94CDE51FAB5C}" type="presOf" srcId="{CD789EEF-4B5E-43DD-B856-0213893032FF}" destId="{9A4CAF63-5103-472F-A6C9-47360A26E445}" srcOrd="0" destOrd="0" presId="urn:microsoft.com/office/officeart/2009/layout/CircleArrowProcess"/>
    <dgm:cxn modelId="{EDF63C9E-CD50-4D6A-BEDD-A6F17E791CF2}" type="presParOf" srcId="{C71976A6-1F55-4F1D-B93C-0C315FA11487}" destId="{C2729AB5-6205-45DA-8CF7-65C60629805A}" srcOrd="0" destOrd="0" presId="urn:microsoft.com/office/officeart/2009/layout/CircleArrowProcess"/>
    <dgm:cxn modelId="{BE18E596-1B3B-4EBE-AD5B-90E0AD42C04C}" type="presParOf" srcId="{C2729AB5-6205-45DA-8CF7-65C60629805A}" destId="{F233CD23-2F0E-43FD-83EE-071489BF4269}" srcOrd="0" destOrd="0" presId="urn:microsoft.com/office/officeart/2009/layout/CircleArrowProcess"/>
    <dgm:cxn modelId="{7EB95E2E-F594-4E25-A0AD-BF74A9BF88C2}" type="presParOf" srcId="{C71976A6-1F55-4F1D-B93C-0C315FA11487}" destId="{7C73909D-7682-4FA2-A4F1-2D4D4D2485EE}" srcOrd="1" destOrd="0" presId="urn:microsoft.com/office/officeart/2009/layout/CircleArrowProcess"/>
    <dgm:cxn modelId="{3F492758-CD87-4880-926A-5AADD4B0E052}" type="presParOf" srcId="{C71976A6-1F55-4F1D-B93C-0C315FA11487}" destId="{9A4CAF63-5103-472F-A6C9-47360A26E445}" srcOrd="2" destOrd="0" presId="urn:microsoft.com/office/officeart/2009/layout/CircleArrowProcess"/>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3CD23-2F0E-43FD-83EE-071489BF4269}">
      <dsp:nvSpPr>
        <dsp:cNvPr id="0" name=""/>
        <dsp:cNvSpPr/>
      </dsp:nvSpPr>
      <dsp:spPr>
        <a:xfrm>
          <a:off x="571500" y="-110308"/>
          <a:ext cx="5764998" cy="5766281"/>
        </a:xfrm>
        <a:prstGeom prst="circularArrow">
          <a:avLst>
            <a:gd name="adj1" fmla="val 10980"/>
            <a:gd name="adj2" fmla="val 1142322"/>
            <a:gd name="adj3" fmla="val 9000000"/>
            <a:gd name="adj4" fmla="val 10800000"/>
            <a:gd name="adj5" fmla="val 12500"/>
          </a:avLst>
        </a:prstGeom>
        <a:gradFill rotWithShape="0">
          <a:gsLst>
            <a:gs pos="0">
              <a:schemeClr val="accent3">
                <a:lumMod val="0"/>
                <a:lumOff val="100000"/>
              </a:schemeClr>
            </a:gs>
            <a:gs pos="67000">
              <a:schemeClr val="accent3">
                <a:lumMod val="0"/>
                <a:lumOff val="100000"/>
              </a:schemeClr>
            </a:gs>
            <a:gs pos="89000">
              <a:schemeClr val="bg1"/>
            </a:gs>
          </a:gsLst>
          <a:path path="circle">
            <a:fillToRect l="50000" t="-80000" r="50000" b="180000"/>
          </a:path>
        </a:gradFill>
        <a:ln>
          <a:noFill/>
        </a:ln>
        <a:effectLst>
          <a:innerShdw blurRad="50800" dist="25400" dir="13500000">
            <a:srgbClr val="000000">
              <a:alpha val="5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C73909D-7682-4FA2-A4F1-2D4D4D2485EE}">
      <dsp:nvSpPr>
        <dsp:cNvPr id="0" name=""/>
        <dsp:cNvSpPr/>
      </dsp:nvSpPr>
      <dsp:spPr>
        <a:xfrm>
          <a:off x="6264697" y="933756"/>
          <a:ext cx="4807566" cy="2798729"/>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12700" rIns="12700" bIns="12700" numCol="1" spcCol="1270" rtlCol="0" anchor="ctr" anchorCtr="0">
          <a:noAutofit/>
        </a:bodyPr>
        <a:lstStyle/>
        <a:p>
          <a:pPr marL="228600" lvl="1" indent="-228600" algn="l" defTabSz="889000" rtl="0">
            <a:lnSpc>
              <a:spcPct val="90000"/>
            </a:lnSpc>
            <a:spcBef>
              <a:spcPct val="0"/>
            </a:spcBef>
            <a:spcAft>
              <a:spcPct val="15000"/>
            </a:spcAft>
            <a:buChar char="•"/>
          </a:pPr>
          <a:r>
            <a:rPr lang="ru-RU" sz="2000" b="0" i="0" kern="1200" dirty="0"/>
            <a:t>ПОСТОЯННОЕ РАЗВИТИЕ производства, технологий, умений и навыков сотрудников (НОУ ХАУ)</a:t>
          </a:r>
          <a:endParaRPr lang="it" sz="1000" kern="1200" dirty="0"/>
        </a:p>
        <a:p>
          <a:pPr marL="57150" lvl="1" indent="-57150" algn="l" defTabSz="444500" rtl="0">
            <a:lnSpc>
              <a:spcPct val="90000"/>
            </a:lnSpc>
            <a:spcBef>
              <a:spcPct val="0"/>
            </a:spcBef>
            <a:spcAft>
              <a:spcPct val="15000"/>
            </a:spcAft>
            <a:buChar char="•"/>
          </a:pPr>
          <a:endParaRPr lang="it" sz="1000" kern="1200" dirty="0"/>
        </a:p>
        <a:p>
          <a:pPr marL="171450" lvl="1" indent="-171450" algn="l" defTabSz="800100" rtl="0">
            <a:lnSpc>
              <a:spcPct val="90000"/>
            </a:lnSpc>
            <a:spcBef>
              <a:spcPct val="0"/>
            </a:spcBef>
            <a:spcAft>
              <a:spcPct val="15000"/>
            </a:spcAft>
            <a:buChar char="•"/>
          </a:pPr>
          <a:r>
            <a:rPr lang="ru-RU" sz="1800" b="0" kern="1200" dirty="0">
              <a:effectLst/>
            </a:rPr>
            <a:t> ПОДДЕРЖКА ПОЛЬЗОВАТЕЛЕЙ</a:t>
          </a:r>
          <a:endParaRPr lang="it" sz="1000" kern="1200" dirty="0"/>
        </a:p>
        <a:p>
          <a:pPr marL="57150" lvl="1" indent="-57150" algn="l" defTabSz="444500" rtl="0">
            <a:lnSpc>
              <a:spcPct val="90000"/>
            </a:lnSpc>
            <a:spcBef>
              <a:spcPct val="0"/>
            </a:spcBef>
            <a:spcAft>
              <a:spcPct val="15000"/>
            </a:spcAft>
            <a:buChar char="•"/>
          </a:pPr>
          <a:endParaRPr lang="it" sz="1000" kern="1200" dirty="0"/>
        </a:p>
        <a:p>
          <a:pPr marL="171450" lvl="1" indent="-171450" algn="l" defTabSz="800100" rtl="0">
            <a:lnSpc>
              <a:spcPct val="90000"/>
            </a:lnSpc>
            <a:spcBef>
              <a:spcPct val="0"/>
            </a:spcBef>
            <a:spcAft>
              <a:spcPct val="15000"/>
            </a:spcAft>
            <a:buChar char="•"/>
          </a:pPr>
          <a:r>
            <a:rPr lang="ru-RU" sz="1800" b="0" i="0" kern="1200" dirty="0"/>
            <a:t> УЧЕБНЫЕ ПОСОБИЯ, ИНСТРУКЦИИ И ПРОГРАММЫ КУРСОВ</a:t>
          </a:r>
          <a:endParaRPr lang="it" sz="1800" kern="1200" dirty="0">
            <a:effectLst>
              <a:outerShdw blurRad="38100" dist="38100" dir="2700000" algn="tl">
                <a:srgbClr val="000000">
                  <a:alpha val="43137"/>
                </a:srgbClr>
              </a:outerShdw>
            </a:effectLst>
          </a:endParaRPr>
        </a:p>
        <a:p>
          <a:pPr marL="171450" lvl="1" indent="-171450" algn="l" defTabSz="800100" rtl="0">
            <a:lnSpc>
              <a:spcPct val="90000"/>
            </a:lnSpc>
            <a:spcBef>
              <a:spcPct val="0"/>
            </a:spcBef>
            <a:spcAft>
              <a:spcPct val="15000"/>
            </a:spcAft>
            <a:buChar char="•"/>
          </a:pPr>
          <a:endParaRPr lang="it" sz="1800" kern="1200" dirty="0">
            <a:effectLst>
              <a:outerShdw blurRad="38100" dist="38100" dir="2700000" algn="tl">
                <a:srgbClr val="000000">
                  <a:alpha val="43137"/>
                </a:srgbClr>
              </a:outerShdw>
            </a:effectLst>
          </a:endParaRPr>
        </a:p>
        <a:p>
          <a:pPr marL="171450" lvl="1" indent="-171450" algn="l" defTabSz="800100" rtl="0">
            <a:lnSpc>
              <a:spcPct val="90000"/>
            </a:lnSpc>
            <a:spcBef>
              <a:spcPct val="0"/>
            </a:spcBef>
            <a:spcAft>
              <a:spcPct val="15000"/>
            </a:spcAft>
            <a:buChar char="•"/>
          </a:pPr>
          <a:r>
            <a:rPr lang="ru-RU" sz="1800" b="0" i="0" kern="1200" dirty="0"/>
            <a:t> ИССЛЕДОВАНИЯ И РАЗРАБОТКИ</a:t>
          </a:r>
          <a:endParaRPr lang="it" sz="1800" kern="1200" dirty="0">
            <a:effectLst>
              <a:outerShdw blurRad="38100" dist="38100" dir="2700000" algn="tl">
                <a:srgbClr val="000000">
                  <a:alpha val="43137"/>
                </a:srgbClr>
              </a:outerShdw>
            </a:effectLst>
          </a:endParaRPr>
        </a:p>
        <a:p>
          <a:pPr marL="171450" lvl="1" indent="-171450" algn="l" defTabSz="800100" rtl="0">
            <a:lnSpc>
              <a:spcPct val="90000"/>
            </a:lnSpc>
            <a:spcBef>
              <a:spcPct val="0"/>
            </a:spcBef>
            <a:spcAft>
              <a:spcPct val="15000"/>
            </a:spcAft>
            <a:buChar char="•"/>
          </a:pPr>
          <a:endParaRPr lang="it" sz="1800" kern="1200" dirty="0">
            <a:effectLst>
              <a:outerShdw blurRad="38100" dist="38100" dir="2700000" algn="tl">
                <a:srgbClr val="000000">
                  <a:alpha val="43137"/>
                </a:srgbClr>
              </a:outerShdw>
            </a:effectLst>
          </a:endParaRPr>
        </a:p>
        <a:p>
          <a:pPr marL="171450" lvl="1" indent="-171450" algn="l" defTabSz="800100" rtl="0">
            <a:lnSpc>
              <a:spcPct val="90000"/>
            </a:lnSpc>
            <a:spcBef>
              <a:spcPct val="0"/>
            </a:spcBef>
            <a:spcAft>
              <a:spcPct val="15000"/>
            </a:spcAft>
            <a:buChar char="•"/>
          </a:pPr>
          <a:r>
            <a:rPr lang="ru-RU" sz="1800" b="0" i="0" kern="1200" dirty="0"/>
            <a:t> УЛЬТРАСОВРЕМЕННЫЕ ПРОДУКТЫ</a:t>
          </a:r>
          <a:endParaRPr lang="it" sz="1800" kern="1200" dirty="0">
            <a:effectLst>
              <a:outerShdw blurRad="38100" dist="38100" dir="2700000" algn="tl">
                <a:srgbClr val="000000">
                  <a:alpha val="43137"/>
                </a:srgbClr>
              </a:outerShdw>
            </a:effectLst>
          </a:endParaRPr>
        </a:p>
      </dsp:txBody>
      <dsp:txXfrm>
        <a:off x="6264697" y="933756"/>
        <a:ext cx="4807566" cy="2798729"/>
      </dsp:txXfrm>
    </dsp:sp>
    <dsp:sp modelId="{9A4CAF63-5103-472F-A6C9-47360A26E445}">
      <dsp:nvSpPr>
        <dsp:cNvPr id="0" name=""/>
        <dsp:cNvSpPr/>
      </dsp:nvSpPr>
      <dsp:spPr>
        <a:xfrm>
          <a:off x="1903995" y="2087393"/>
          <a:ext cx="3216922" cy="1608215"/>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780" tIns="17780" rIns="17780" bIns="17780" numCol="1" spcCol="1270" rtlCol="0" anchor="ctr" anchorCtr="0">
          <a:noAutofit/>
        </a:bodyPr>
        <a:lstStyle/>
        <a:p>
          <a:pPr marL="0" lvl="0" indent="0" algn="ctr" defTabSz="1244600" rtl="0">
            <a:lnSpc>
              <a:spcPct val="90000"/>
            </a:lnSpc>
            <a:spcBef>
              <a:spcPct val="0"/>
            </a:spcBef>
            <a:spcAft>
              <a:spcPct val="35000"/>
            </a:spcAft>
            <a:buNone/>
          </a:pPr>
          <a:endParaRPr lang="it" sz="2800" b="1" kern="1200" dirty="0">
            <a:effectLst>
              <a:outerShdw blurRad="38100" dist="38100" dir="2700000" algn="tl">
                <a:srgbClr val="000000">
                  <a:alpha val="43137"/>
                </a:srgbClr>
              </a:outerShdw>
            </a:effectLst>
          </a:endParaRPr>
        </a:p>
      </dsp:txBody>
      <dsp:txXfrm>
        <a:off x="1903995" y="2087393"/>
        <a:ext cx="3216922" cy="160821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2C11BF6D-921C-451C-B376-27E446DD5EF9}" type="datetime1">
              <a:rPr lang="it-IT" smtClean="0"/>
              <a:t>29/10/2025</a:t>
            </a:fld>
            <a:endParaRPr lang="it-IT" dirty="0"/>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98ED8CD-4E4C-49AC-BDC6-2963BA49E54F}" type="slidenum">
              <a:rPr lang="it-IT" smtClean="0"/>
              <a:t>‹#›</a:t>
            </a:fld>
            <a:endParaRPr lang="it-IT" dirty="0"/>
          </a:p>
        </p:txBody>
      </p:sp>
    </p:spTree>
    <p:extLst>
      <p:ext uri="{BB962C8B-B14F-4D97-AF65-F5344CB8AC3E}">
        <p14:creationId xmlns:p14="http://schemas.microsoft.com/office/powerpoint/2010/main" val="343417954"/>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5T13:14:49.281"/>
    </inkml:context>
    <inkml:brush xml:id="br0">
      <inkml:brushProperty name="width" value="0.035" units="cm"/>
      <inkml:brushProperty name="height" value="0.035" units="cm"/>
      <inkml:brushProperty name="color" value="#E71224"/>
    </inkml:brush>
  </inkml:definitions>
  <inkml:trace contextRef="#ctx0" brushRef="#br0">0 723 24575,'17'0'0,"0"-1"0,0-1 0,0 0 0,0-1 0,0-1 0,-1 0 0,0-2 0,0 0 0,0 0 0,16-10 0,130-56 0,-25 26 0,46-23 0,-156 58 0,50-12 0,-49 15 0,46-18 0,-2-1 0,-53 22 0,0-2 0,0-1 0,-1 0 0,23-15 0,38-21 0,-61 36 0,-1-1 0,0 0 0,-1-2 0,29-23 0,-19 13 0,0 1 0,54-31 0,-35 23 0,92-44-43,-88 47-1279,-32 17-5504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5T13:14:56.617"/>
    </inkml:context>
    <inkml:brush xml:id="br0">
      <inkml:brushProperty name="width" value="0.035" units="cm"/>
      <inkml:brushProperty name="height" value="0.035" units="cm"/>
      <inkml:brushProperty name="color" value="#E71224"/>
    </inkml:brush>
  </inkml:definitions>
  <inkml:trace contextRef="#ctx0" brushRef="#br0">1 3184 24575,'2'-6'0,"0"1"0,0 0 0,1 0 0,0 0 0,0 0 0,0 1 0,1-1 0,0 1 0,5-5 0,6-9 0,14-20 0,3 2 0,1 2 0,73-61 0,-30 30 0,29-17 0,-71 59 0,57-55 0,46-36 0,-51 38 0,-57 53 0,-1-2 0,29-32 0,29-49 0,-78 96 0,0 0 0,0-1 0,-1 1 0,8-18 0,-8 15 0,0 1 0,1 0 0,15-19 0,-3 7 0,-1-1 0,-1-1 0,23-46 0,4-5 0,-12 19 0,41-96 0,33-80 0,-8 10 0,-51 121 0,-24 53 0,23-68 0,-25 47 0,-4-1 0,14-101 0,-26 142 0,1-1 0,13-36 0,2-7 0,12-44 0,13-61 0,-21 92-21,-15 55-1323,-6 17-5482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it-IT" noProof="0"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BE8778F3-BF1B-4747-8272-2E3EE8A0A9C9}" type="datetime1">
              <a:rPr lang="it-IT" noProof="0" smtClean="0"/>
              <a:t>29/10/2025</a:t>
            </a:fld>
            <a:endParaRPr lang="it-IT" noProof="0" dirty="0"/>
          </a:p>
        </p:txBody>
      </p:sp>
      <p:sp>
        <p:nvSpPr>
          <p:cNvPr id="4" name="Segnaposto immagine diapositiva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it-IT" noProof="0" dirty="0"/>
              <a:t>Fare clic per modificare lo stile del titolo</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5FB91549-43BF-425A-AF25-75262019208C}" type="slidenum">
              <a:rPr lang="it-IT" noProof="0" smtClean="0"/>
              <a:t>‹#›</a:t>
            </a:fld>
            <a:endParaRPr lang="it-IT" noProof="0" dirty="0"/>
          </a:p>
        </p:txBody>
      </p:sp>
    </p:spTree>
    <p:extLst>
      <p:ext uri="{BB962C8B-B14F-4D97-AF65-F5344CB8AC3E}">
        <p14:creationId xmlns:p14="http://schemas.microsoft.com/office/powerpoint/2010/main" val="42392864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noProof="0" smtClean="0"/>
              <a:t>1</a:t>
            </a:fld>
            <a:endParaRPr lang="it-IT" noProof="0" dirty="0"/>
          </a:p>
        </p:txBody>
      </p:sp>
    </p:spTree>
    <p:extLst>
      <p:ext uri="{BB962C8B-B14F-4D97-AF65-F5344CB8AC3E}">
        <p14:creationId xmlns:p14="http://schemas.microsoft.com/office/powerpoint/2010/main" val="3806995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br>
              <a:rPr lang="ru-RU" dirty="0"/>
            </a:br>
            <a:endParaRPr lang="ru-RU" b="0" i="0" dirty="0">
              <a:solidFill>
                <a:srgbClr val="000000"/>
              </a:solidFill>
              <a:effectLst/>
              <a:latin typeface="YS Text"/>
            </a:endParaRPr>
          </a:p>
          <a:p>
            <a:pPr algn="l"/>
            <a:r>
              <a:rPr lang="ru-RU" b="0" i="0" dirty="0">
                <a:solidFill>
                  <a:srgbClr val="000000"/>
                </a:solidFill>
                <a:effectLst/>
                <a:latin typeface="YS Text"/>
              </a:rPr>
              <a:t>Процесс</a:t>
            </a:r>
            <a:r>
              <a:rPr lang="en-US" b="0" i="0" dirty="0">
                <a:solidFill>
                  <a:srgbClr val="000000"/>
                </a:solidFill>
                <a:effectLst/>
                <a:latin typeface="YS Text"/>
              </a:rPr>
              <a:t> </a:t>
            </a:r>
            <a:r>
              <a:rPr lang="ru-RU" b="0" i="0" dirty="0">
                <a:solidFill>
                  <a:srgbClr val="000000"/>
                </a:solidFill>
                <a:effectLst/>
                <a:latin typeface="YS Text"/>
              </a:rPr>
              <a:t>изготовления включает прессование порошков для получения диска и предварительное спекание и осуществляется компанией ORODENT SRL. Как вы знаете, фрезерование и повторное спекание осуществляется пользователем.</a:t>
            </a:r>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FB91549-43BF-425A-AF25-75262019208C}"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4291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5FB91549-43BF-425A-AF25-75262019208C}" type="slidenum">
              <a:rPr lang="it-IT" noProof="0" smtClean="0"/>
              <a:t>11</a:t>
            </a:fld>
            <a:endParaRPr lang="it-IT" noProof="0" dirty="0"/>
          </a:p>
        </p:txBody>
      </p:sp>
    </p:spTree>
    <p:extLst>
      <p:ext uri="{BB962C8B-B14F-4D97-AF65-F5344CB8AC3E}">
        <p14:creationId xmlns:p14="http://schemas.microsoft.com/office/powerpoint/2010/main" val="1584651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13</a:t>
            </a:fld>
            <a:endParaRPr lang="it-IT" noProof="0" dirty="0"/>
          </a:p>
        </p:txBody>
      </p:sp>
    </p:spTree>
    <p:extLst>
      <p:ext uri="{BB962C8B-B14F-4D97-AF65-F5344CB8AC3E}">
        <p14:creationId xmlns:p14="http://schemas.microsoft.com/office/powerpoint/2010/main" val="40817678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0" dirty="0">
                <a:solidFill>
                  <a:srgbClr val="000000"/>
                </a:solidFill>
                <a:effectLst/>
                <a:latin typeface="YS Text"/>
              </a:rPr>
              <a:t>Здесь мы можем увидеть работу над деталями вручную.</a:t>
            </a:r>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14</a:t>
            </a:fld>
            <a:endParaRPr lang="it-IT" noProof="0" dirty="0"/>
          </a:p>
        </p:txBody>
      </p:sp>
    </p:spTree>
    <p:extLst>
      <p:ext uri="{BB962C8B-B14F-4D97-AF65-F5344CB8AC3E}">
        <p14:creationId xmlns:p14="http://schemas.microsoft.com/office/powerpoint/2010/main" val="3805100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noProof="0" smtClean="0"/>
              <a:t>15</a:t>
            </a:fld>
            <a:endParaRPr lang="it-IT" noProof="0" dirty="0"/>
          </a:p>
        </p:txBody>
      </p:sp>
    </p:spTree>
    <p:extLst>
      <p:ext uri="{BB962C8B-B14F-4D97-AF65-F5344CB8AC3E}">
        <p14:creationId xmlns:p14="http://schemas.microsoft.com/office/powerpoint/2010/main" val="4235317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br>
              <a:rPr lang="ru-RU" dirty="0"/>
            </a:br>
            <a:r>
              <a:rPr lang="ru-RU" b="0" i="0" dirty="0">
                <a:solidFill>
                  <a:srgbClr val="000000"/>
                </a:solidFill>
                <a:effectLst/>
                <a:latin typeface="YS Text"/>
              </a:rPr>
              <a:t>Идеальное сочетание прочности и прозрачности было улучшено, что привело ко второй эволюции многослойного материала </a:t>
            </a:r>
            <a:r>
              <a:rPr lang="ru-RU" b="0" i="0" dirty="0" err="1">
                <a:solidFill>
                  <a:srgbClr val="000000"/>
                </a:solidFill>
                <a:effectLst/>
                <a:latin typeface="YS Text"/>
              </a:rPr>
              <a:t>Orodent</a:t>
            </a:r>
            <a:r>
              <a:rPr lang="ru-RU" b="0" i="0" dirty="0">
                <a:solidFill>
                  <a:srgbClr val="000000"/>
                </a:solidFill>
                <a:effectLst/>
                <a:latin typeface="YS Text"/>
              </a:rPr>
              <a:t>. </a:t>
            </a:r>
          </a:p>
          <a:p>
            <a:pPr algn="l"/>
            <a:r>
              <a:rPr lang="ru-RU" b="0" i="0" dirty="0">
                <a:solidFill>
                  <a:srgbClr val="000000"/>
                </a:solidFill>
                <a:effectLst/>
                <a:latin typeface="YS Text"/>
              </a:rPr>
              <a:t>Благодаря своей универсальности, THOR также подходит для сложных случаев, поскольку этот материал также был разработан для изготовления каркасов с полной дугой и реставраций в области десны.</a:t>
            </a:r>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16</a:t>
            </a:fld>
            <a:endParaRPr lang="it-IT" dirty="0"/>
          </a:p>
        </p:txBody>
      </p:sp>
    </p:spTree>
    <p:extLst>
      <p:ext uri="{BB962C8B-B14F-4D97-AF65-F5344CB8AC3E}">
        <p14:creationId xmlns:p14="http://schemas.microsoft.com/office/powerpoint/2010/main" val="974158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Font typeface="Arial" panose="020B0604020202020204" pitchFamily="34" charset="0"/>
              <a:buNone/>
            </a:pPr>
            <a:r>
              <a:rPr lang="ru-RU" b="1" dirty="0">
                <a:effectLst/>
              </a:rPr>
              <a:t>Доступные цвета</a:t>
            </a:r>
            <a:r>
              <a:rPr lang="en-US" b="1" dirty="0">
                <a:effectLst/>
              </a:rPr>
              <a:t>:</a:t>
            </a:r>
            <a:r>
              <a:rPr lang="en-US" b="0" dirty="0">
                <a:effectLst/>
              </a:rPr>
              <a:t> A0 (</a:t>
            </a:r>
            <a:r>
              <a:rPr lang="ru-RU" b="0" dirty="0">
                <a:effectLst/>
              </a:rPr>
              <a:t>отбеливание</a:t>
            </a:r>
            <a:r>
              <a:rPr lang="en-US" b="0" dirty="0">
                <a:effectLst/>
              </a:rPr>
              <a:t>) A1 A2 A3 A3.5 A4 B1 B2 B3 C2 C3 D2 D3 </a:t>
            </a:r>
          </a:p>
          <a:p>
            <a:pPr marL="0" indent="0">
              <a:buFont typeface="Arial" panose="020B0604020202020204" pitchFamily="34" charset="0"/>
              <a:buNone/>
            </a:pPr>
            <a:r>
              <a:rPr lang="ru-RU" b="1" dirty="0">
                <a:effectLst/>
              </a:rPr>
              <a:t>Диаметр</a:t>
            </a:r>
            <a:r>
              <a:rPr lang="en-US" b="1" dirty="0">
                <a:effectLst/>
              </a:rPr>
              <a:t>:</a:t>
            </a:r>
            <a:r>
              <a:rPr lang="en-US" b="0" dirty="0">
                <a:effectLst/>
              </a:rPr>
              <a:t> Ø 98 mm </a:t>
            </a:r>
          </a:p>
          <a:p>
            <a:pPr marL="0" indent="0">
              <a:buFont typeface="Arial" panose="020B0604020202020204" pitchFamily="34" charset="0"/>
              <a:buNone/>
            </a:pPr>
            <a:r>
              <a:rPr lang="ru-RU" b="1" dirty="0">
                <a:effectLst/>
              </a:rPr>
              <a:t>Доступная высота</a:t>
            </a:r>
            <a:r>
              <a:rPr lang="en-US" b="1" dirty="0">
                <a:effectLst/>
              </a:rPr>
              <a:t>:</a:t>
            </a:r>
            <a:r>
              <a:rPr lang="en-US" b="0" dirty="0">
                <a:effectLst/>
              </a:rPr>
              <a:t> 12 - 14 - 16 - 18 - 20 - 22 - 25 mm </a:t>
            </a:r>
          </a:p>
          <a:p>
            <a:pPr marL="0" indent="0">
              <a:buFont typeface="Arial" panose="020B0604020202020204" pitchFamily="34" charset="0"/>
              <a:buNone/>
            </a:pPr>
            <a:r>
              <a:rPr lang="ru-RU" b="1" i="0" dirty="0">
                <a:solidFill>
                  <a:srgbClr val="000000"/>
                </a:solidFill>
                <a:effectLst/>
                <a:latin typeface="YS Text"/>
              </a:rPr>
              <a:t>Показания к применению</a:t>
            </a:r>
            <a:r>
              <a:rPr lang="en-US" b="1" dirty="0">
                <a:effectLst/>
              </a:rPr>
              <a:t>:</a:t>
            </a:r>
            <a:r>
              <a:rPr lang="en-US" b="0" dirty="0">
                <a:effectLst/>
              </a:rPr>
              <a:t> </a:t>
            </a:r>
            <a:r>
              <a:rPr lang="ru-RU" b="0" i="0" dirty="0">
                <a:solidFill>
                  <a:srgbClr val="000000"/>
                </a:solidFill>
                <a:effectLst/>
                <a:latin typeface="YS Text"/>
              </a:rPr>
              <a:t>идеально подходит для достижения великолепных анатомических и эстетических результатов за короткое время</a:t>
            </a:r>
          </a:p>
          <a:p>
            <a:pPr marL="0" indent="0">
              <a:buFont typeface="Arial" panose="020B0604020202020204" pitchFamily="34" charset="0"/>
              <a:buNone/>
            </a:pPr>
            <a:r>
              <a:rPr lang="ru-RU" b="1" i="0" dirty="0">
                <a:solidFill>
                  <a:srgbClr val="000000"/>
                </a:solidFill>
                <a:effectLst/>
                <a:latin typeface="YS Text"/>
              </a:rPr>
              <a:t>Недостающие элементы</a:t>
            </a:r>
            <a:r>
              <a:rPr lang="en-US" b="1" dirty="0">
                <a:effectLst/>
              </a:rPr>
              <a:t>:</a:t>
            </a:r>
            <a:r>
              <a:rPr lang="en-US" b="0" dirty="0">
                <a:effectLst/>
              </a:rPr>
              <a:t> max. 2 </a:t>
            </a:r>
          </a:p>
          <a:p>
            <a:pPr marL="0" indent="0">
              <a:buFont typeface="Arial" panose="020B0604020202020204" pitchFamily="34" charset="0"/>
              <a:buNone/>
            </a:pPr>
            <a:r>
              <a:rPr lang="ru-RU" b="1" i="0" dirty="0">
                <a:solidFill>
                  <a:srgbClr val="000000"/>
                </a:solidFill>
                <a:effectLst/>
                <a:latin typeface="YS Text"/>
              </a:rPr>
              <a:t>Рекомендации по окрашиванию</a:t>
            </a:r>
            <a:r>
              <a:rPr lang="en-US" b="1" dirty="0">
                <a:effectLst/>
              </a:rPr>
              <a:t>:</a:t>
            </a:r>
            <a:r>
              <a:rPr lang="en-US" b="0" dirty="0">
                <a:effectLst/>
              </a:rPr>
              <a:t> </a:t>
            </a:r>
            <a:r>
              <a:rPr lang="ru-RU" b="0" i="0" dirty="0">
                <a:solidFill>
                  <a:srgbClr val="000000"/>
                </a:solidFill>
                <a:effectLst/>
                <a:latin typeface="YS Text"/>
              </a:rPr>
              <a:t>мы рекомендуем нанести на поверхность  COLORODENT SUPERCOLORS* (перед спеканием)</a:t>
            </a:r>
            <a:endParaRPr lang="en-US" b="0" dirty="0">
              <a:effectLst/>
            </a:endParaRPr>
          </a:p>
          <a:p>
            <a:r>
              <a:rPr lang="ru-RU" b="1" i="0" dirty="0">
                <a:solidFill>
                  <a:srgbClr val="000000"/>
                </a:solidFill>
                <a:effectLst/>
                <a:latin typeface="YS Text"/>
              </a:rPr>
              <a:t>Старение</a:t>
            </a:r>
            <a:r>
              <a:rPr lang="en-US" b="1" dirty="0">
                <a:effectLst/>
              </a:rPr>
              <a:t>:</a:t>
            </a:r>
            <a:r>
              <a:rPr lang="en-US" b="0" dirty="0">
                <a:effectLst/>
              </a:rPr>
              <a:t> </a:t>
            </a:r>
            <a:r>
              <a:rPr lang="ru-RU" b="0" i="0" dirty="0">
                <a:solidFill>
                  <a:srgbClr val="000000"/>
                </a:solidFill>
                <a:effectLst/>
                <a:latin typeface="YS Text"/>
              </a:rPr>
              <a:t>на всю жизнь благодаря порошкам нового </a:t>
            </a:r>
            <a:r>
              <a:rPr lang="ru-RU" b="0" i="0" dirty="0" err="1">
                <a:solidFill>
                  <a:srgbClr val="000000"/>
                </a:solidFill>
                <a:effectLst/>
                <a:latin typeface="YS Text"/>
              </a:rPr>
              <a:t>поколенияTosoh</a:t>
            </a:r>
            <a:r>
              <a:rPr lang="en-US" b="0" i="0" dirty="0">
                <a:solidFill>
                  <a:srgbClr val="000000"/>
                </a:solidFill>
                <a:effectLst/>
                <a:latin typeface="YS Text"/>
              </a:rPr>
              <a:t>.</a:t>
            </a:r>
          </a:p>
          <a:p>
            <a:r>
              <a:rPr lang="ru-RU" b="0" i="0" dirty="0">
                <a:solidFill>
                  <a:srgbClr val="000000"/>
                </a:solidFill>
                <a:effectLst/>
                <a:latin typeface="YS Text"/>
              </a:rPr>
              <a:t>Результат после спекания без дополнительных цветов</a:t>
            </a:r>
            <a:endParaRPr lang="en-US" sz="1200" dirty="0"/>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17</a:t>
            </a:fld>
            <a:endParaRPr lang="it-IT" dirty="0"/>
          </a:p>
        </p:txBody>
      </p:sp>
    </p:spTree>
    <p:extLst>
      <p:ext uri="{BB962C8B-B14F-4D97-AF65-F5344CB8AC3E}">
        <p14:creationId xmlns:p14="http://schemas.microsoft.com/office/powerpoint/2010/main" val="2532341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0" dirty="0">
                <a:solidFill>
                  <a:srgbClr val="000000"/>
                </a:solidFill>
                <a:effectLst/>
                <a:latin typeface="YS Text"/>
              </a:rPr>
              <a:t>Диоксид циркония EOS состоит из 4 слоев цвета и 4 слоев прозрачности. Наша технология позволяет равномерное смешивание одного слоя с другим, избегая видимых границ смешивания. Прогрессирование сопротивления колеблется от 800 МПа на режущем крае до 1100 Мпа в </a:t>
            </a:r>
            <a:r>
              <a:rPr lang="ru-RU" b="0" i="0" dirty="0" err="1">
                <a:solidFill>
                  <a:srgbClr val="000000"/>
                </a:solidFill>
                <a:effectLst/>
                <a:latin typeface="YS Text"/>
              </a:rPr>
              <a:t>пришейной</a:t>
            </a:r>
            <a:r>
              <a:rPr lang="ru-RU" b="0" i="0" dirty="0">
                <a:solidFill>
                  <a:srgbClr val="000000"/>
                </a:solidFill>
                <a:effectLst/>
                <a:latin typeface="YS Text"/>
              </a:rPr>
              <a:t> области.</a:t>
            </a:r>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18</a:t>
            </a:fld>
            <a:endParaRPr lang="it-IT" dirty="0"/>
          </a:p>
        </p:txBody>
      </p:sp>
    </p:spTree>
    <p:extLst>
      <p:ext uri="{BB962C8B-B14F-4D97-AF65-F5344CB8AC3E}">
        <p14:creationId xmlns:p14="http://schemas.microsoft.com/office/powerpoint/2010/main" val="2322953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0" dirty="0">
                <a:solidFill>
                  <a:srgbClr val="000000"/>
                </a:solidFill>
                <a:effectLst/>
                <a:latin typeface="YS Text"/>
              </a:rPr>
              <a:t>Компания </a:t>
            </a:r>
            <a:r>
              <a:rPr lang="ru-RU" b="0" i="0" dirty="0" err="1">
                <a:solidFill>
                  <a:srgbClr val="000000"/>
                </a:solidFill>
                <a:effectLst/>
                <a:latin typeface="YS Text"/>
              </a:rPr>
              <a:t>Tosoh</a:t>
            </a:r>
            <a:r>
              <a:rPr lang="ru-RU" b="0" i="0" dirty="0">
                <a:solidFill>
                  <a:srgbClr val="000000"/>
                </a:solidFill>
                <a:effectLst/>
                <a:latin typeface="YS Text"/>
              </a:rPr>
              <a:t> разработала специальную линейку порошков исключительно для производства многослойных дисков. Компания </a:t>
            </a:r>
            <a:r>
              <a:rPr lang="ru-RU" b="0" i="0" dirty="0" err="1">
                <a:solidFill>
                  <a:srgbClr val="000000"/>
                </a:solidFill>
                <a:effectLst/>
                <a:latin typeface="YS Text"/>
              </a:rPr>
              <a:t>Orodent</a:t>
            </a:r>
            <a:r>
              <a:rPr lang="ru-RU" b="0" i="0" dirty="0">
                <a:solidFill>
                  <a:srgbClr val="000000"/>
                </a:solidFill>
                <a:effectLst/>
                <a:latin typeface="YS Text"/>
              </a:rPr>
              <a:t> </a:t>
            </a:r>
            <a:r>
              <a:rPr lang="ru-RU" b="0" i="0" dirty="0" err="1">
                <a:solidFill>
                  <a:srgbClr val="000000"/>
                </a:solidFill>
                <a:effectLst/>
                <a:latin typeface="YS Text"/>
              </a:rPr>
              <a:t>Srl</a:t>
            </a:r>
            <a:r>
              <a:rPr lang="ru-RU" b="0" i="0" dirty="0">
                <a:solidFill>
                  <a:srgbClr val="000000"/>
                </a:solidFill>
                <a:effectLst/>
                <a:latin typeface="YS Text"/>
              </a:rPr>
              <a:t> гарантирует правильное использование этих порошков, указывая номер патента на каждом многослойном диске. Очень немногие компании обеспечивают такую же гарантию правильности использования!</a:t>
            </a:r>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19</a:t>
            </a:fld>
            <a:endParaRPr lang="it-IT" noProof="0" dirty="0"/>
          </a:p>
        </p:txBody>
      </p:sp>
    </p:spTree>
    <p:extLst>
      <p:ext uri="{BB962C8B-B14F-4D97-AF65-F5344CB8AC3E}">
        <p14:creationId xmlns:p14="http://schemas.microsoft.com/office/powerpoint/2010/main" val="831304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0" dirty="0">
                <a:solidFill>
                  <a:srgbClr val="000000"/>
                </a:solidFill>
                <a:effectLst/>
                <a:latin typeface="YS Text"/>
              </a:rPr>
              <a:t>Выпускается в 7 различных цветах: A1, A2, A3, A3.5, C2, C3, D2 и имеет 5  видов толщины 12, 14, 16, 18 и 22 мм.</a:t>
            </a:r>
          </a:p>
          <a:p>
            <a:r>
              <a:rPr lang="ru-RU" b="1" dirty="0"/>
              <a:t>Доступные цвета</a:t>
            </a:r>
            <a:r>
              <a:rPr lang="en-US" b="1" dirty="0"/>
              <a:t>:</a:t>
            </a:r>
            <a:r>
              <a:rPr lang="en-US" dirty="0"/>
              <a:t> A1 A2 A3 A3.5 C2 C3 D2</a:t>
            </a:r>
          </a:p>
          <a:p>
            <a:r>
              <a:rPr lang="ru-RU" b="1" dirty="0"/>
              <a:t>Диаметр</a:t>
            </a:r>
            <a:r>
              <a:rPr lang="en-US" b="1" dirty="0"/>
              <a:t>:</a:t>
            </a:r>
            <a:r>
              <a:rPr lang="en-US" dirty="0"/>
              <a:t> Ø: 98</a:t>
            </a:r>
            <a:r>
              <a:rPr lang="ru-RU" dirty="0"/>
              <a:t> мм</a:t>
            </a:r>
            <a:r>
              <a:rPr lang="en-US" dirty="0"/>
              <a:t> </a:t>
            </a:r>
          </a:p>
          <a:p>
            <a:r>
              <a:rPr lang="ru-RU" b="1" dirty="0"/>
              <a:t>Доступная высота</a:t>
            </a:r>
            <a:r>
              <a:rPr lang="en-US" b="1" dirty="0"/>
              <a:t>:</a:t>
            </a:r>
            <a:r>
              <a:rPr lang="en-US" dirty="0"/>
              <a:t> 12 - 14 - 16 - 18 – 20 -20</a:t>
            </a:r>
            <a:r>
              <a:rPr lang="ru-RU" dirty="0"/>
              <a:t> мм</a:t>
            </a:r>
            <a:endParaRPr lang="en-US" dirty="0"/>
          </a:p>
          <a:p>
            <a:r>
              <a:rPr lang="ru-RU" b="1" i="0" dirty="0">
                <a:solidFill>
                  <a:srgbClr val="000000"/>
                </a:solidFill>
                <a:effectLst/>
                <a:latin typeface="YS Text"/>
              </a:rPr>
              <a:t>Показания</a:t>
            </a:r>
            <a:r>
              <a:rPr lang="ru-RU" b="0" i="0" dirty="0">
                <a:solidFill>
                  <a:srgbClr val="000000"/>
                </a:solidFill>
                <a:effectLst/>
                <a:latin typeface="YS Text"/>
              </a:rPr>
              <a:t>: полные анатомические реставрации максимум на 6 единиц.</a:t>
            </a:r>
            <a:endParaRPr lang="en-US" dirty="0"/>
          </a:p>
          <a:p>
            <a:r>
              <a:rPr lang="ru-RU" b="1" i="0" dirty="0">
                <a:solidFill>
                  <a:srgbClr val="000000"/>
                </a:solidFill>
                <a:effectLst/>
                <a:latin typeface="YS Text"/>
              </a:rPr>
              <a:t>Недостающие элементы</a:t>
            </a:r>
            <a:r>
              <a:rPr lang="ru-RU" b="0" i="0" dirty="0">
                <a:solidFill>
                  <a:srgbClr val="000000"/>
                </a:solidFill>
                <a:effectLst/>
                <a:latin typeface="YS Text"/>
              </a:rPr>
              <a:t>: не более 1</a:t>
            </a:r>
            <a:endParaRPr lang="en-US" dirty="0"/>
          </a:p>
          <a:p>
            <a:r>
              <a:rPr lang="ru-RU" b="1" i="0" dirty="0">
                <a:solidFill>
                  <a:srgbClr val="000000"/>
                </a:solidFill>
                <a:effectLst/>
                <a:latin typeface="YS Text"/>
              </a:rPr>
              <a:t>Рекомендации по окрашиванию: </a:t>
            </a:r>
            <a:r>
              <a:rPr lang="ru-RU" b="0" i="0" dirty="0">
                <a:solidFill>
                  <a:srgbClr val="000000"/>
                </a:solidFill>
                <a:effectLst/>
                <a:latin typeface="YS Text"/>
              </a:rPr>
              <a:t>мы рекомендуем нанести на поверхность  COLORODENT SUPERCOLORS* (перед спеканием)</a:t>
            </a:r>
          </a:p>
          <a:p>
            <a:r>
              <a:rPr lang="ru-RU" b="1" i="0" dirty="0">
                <a:solidFill>
                  <a:srgbClr val="000000"/>
                </a:solidFill>
                <a:effectLst/>
                <a:latin typeface="YS Text"/>
              </a:rPr>
              <a:t>СТАРЕНИЕ</a:t>
            </a:r>
            <a:r>
              <a:rPr lang="ru-RU" b="0" i="0" dirty="0">
                <a:solidFill>
                  <a:srgbClr val="000000"/>
                </a:solidFill>
                <a:effectLst/>
                <a:latin typeface="YS Text"/>
              </a:rPr>
              <a:t>: скорость старения стремится к 0% благодаря порошкам нового поколения </a:t>
            </a:r>
            <a:r>
              <a:rPr lang="ru-RU" b="0" i="0" dirty="0" err="1">
                <a:solidFill>
                  <a:srgbClr val="000000"/>
                </a:solidFill>
                <a:effectLst/>
                <a:latin typeface="YS Text"/>
              </a:rPr>
              <a:t>Tosoh</a:t>
            </a:r>
            <a:r>
              <a:rPr lang="ru-RU" b="0" i="0" dirty="0">
                <a:solidFill>
                  <a:srgbClr val="000000"/>
                </a:solidFill>
                <a:effectLst/>
                <a:latin typeface="YS Text"/>
              </a:rPr>
              <a:t> (на всю жизнь!)</a:t>
            </a:r>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20</a:t>
            </a:fld>
            <a:endParaRPr lang="it-IT" dirty="0"/>
          </a:p>
        </p:txBody>
      </p:sp>
    </p:spTree>
    <p:extLst>
      <p:ext uri="{BB962C8B-B14F-4D97-AF65-F5344CB8AC3E}">
        <p14:creationId xmlns:p14="http://schemas.microsoft.com/office/powerpoint/2010/main" val="1265500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r>
              <a:rPr lang="ru-RU" b="1" i="0" dirty="0">
                <a:solidFill>
                  <a:srgbClr val="000000"/>
                </a:solidFill>
                <a:effectLst/>
                <a:latin typeface="YS Text"/>
              </a:rPr>
              <a:t>"Быть способным увлеченно направлять внутренних и внешних клиентов к переменам, предоставляя им перспективу неограниченного процветания". </a:t>
            </a:r>
          </a:p>
          <a:p>
            <a:r>
              <a:rPr lang="ru-RU" b="0" i="0" dirty="0">
                <a:solidFill>
                  <a:srgbClr val="000000"/>
                </a:solidFill>
                <a:effectLst/>
                <a:latin typeface="YS Text"/>
              </a:rPr>
              <a:t>ФИЛОСОФИЯ компании </a:t>
            </a:r>
            <a:r>
              <a:rPr lang="ru-RU" b="0" i="0" dirty="0" err="1">
                <a:solidFill>
                  <a:srgbClr val="000000"/>
                </a:solidFill>
                <a:effectLst/>
                <a:latin typeface="YS Text"/>
              </a:rPr>
              <a:t>Orodent</a:t>
            </a:r>
            <a:r>
              <a:rPr lang="ru-RU" b="0" i="0" dirty="0">
                <a:solidFill>
                  <a:srgbClr val="000000"/>
                </a:solidFill>
                <a:effectLst/>
                <a:latin typeface="YS Text"/>
              </a:rPr>
              <a:t> основывается на концепции </a:t>
            </a:r>
            <a:r>
              <a:rPr lang="ru-RU" b="1" i="0" dirty="0">
                <a:solidFill>
                  <a:srgbClr val="000000"/>
                </a:solidFill>
                <a:effectLst/>
                <a:latin typeface="YS Text"/>
              </a:rPr>
              <a:t>«абсолютного качества»</a:t>
            </a:r>
            <a:r>
              <a:rPr lang="ru-RU" b="0" i="0" dirty="0">
                <a:solidFill>
                  <a:srgbClr val="000000"/>
                </a:solidFill>
                <a:effectLst/>
                <a:latin typeface="YS Text"/>
              </a:rPr>
              <a:t>, которая реализуется путем постоянного улучшения качества работы всех подразделений компании: исследований и разработок, производства, дистрибуции и обслуживания клиентов. </a:t>
            </a:r>
          </a:p>
          <a:p>
            <a:r>
              <a:rPr lang="ru-RU" b="0" i="0" dirty="0">
                <a:solidFill>
                  <a:srgbClr val="000000"/>
                </a:solidFill>
                <a:effectLst/>
                <a:latin typeface="YS Text"/>
              </a:rPr>
              <a:t>40-ЛЕТНИЙ ОПЫТ РАБОТЫ. Компания </a:t>
            </a:r>
            <a:r>
              <a:rPr lang="ru-RU" b="0" i="0" dirty="0" err="1">
                <a:solidFill>
                  <a:srgbClr val="000000"/>
                </a:solidFill>
                <a:effectLst/>
                <a:latin typeface="YS Text"/>
              </a:rPr>
              <a:t>Orodent</a:t>
            </a:r>
            <a:r>
              <a:rPr lang="ru-RU" b="0" i="0" dirty="0">
                <a:solidFill>
                  <a:srgbClr val="000000"/>
                </a:solidFill>
                <a:effectLst/>
                <a:latin typeface="YS Text"/>
              </a:rPr>
              <a:t> работает в стоматологическом секторе с 1984 года. Огромный опыт партнеров-основателей позволил компании с самого начала заявить о себе как о важном партнере для операторов отрасли. Неслучайно, что всего за несколько лет деятельности компания разработала динамичный и эффективный сервис, который благодаря высокому профессионализму привлек внимание итальянского и международного рынка. </a:t>
            </a:r>
            <a:r>
              <a:rPr lang="ru-RU" b="1" i="0" dirty="0">
                <a:solidFill>
                  <a:srgbClr val="000000"/>
                </a:solidFill>
                <a:effectLst/>
                <a:latin typeface="YS Text"/>
              </a:rPr>
              <a:t>Главной целью </a:t>
            </a:r>
            <a:r>
              <a:rPr lang="ru-RU" b="0" i="0" dirty="0">
                <a:solidFill>
                  <a:srgbClr val="000000"/>
                </a:solidFill>
                <a:effectLst/>
                <a:latin typeface="YS Text"/>
              </a:rPr>
              <a:t>компании</a:t>
            </a:r>
            <a:r>
              <a:rPr lang="ru-RU" b="1" i="0" dirty="0">
                <a:solidFill>
                  <a:srgbClr val="000000"/>
                </a:solidFill>
                <a:effectLst/>
                <a:latin typeface="YS Text"/>
              </a:rPr>
              <a:t> </a:t>
            </a:r>
            <a:r>
              <a:rPr lang="ru-RU" b="0" i="0" dirty="0">
                <a:solidFill>
                  <a:srgbClr val="000000"/>
                </a:solidFill>
                <a:effectLst/>
                <a:latin typeface="YS Text"/>
              </a:rPr>
              <a:t>всегда было создание инновационных продуктов, способных открыть новые возможности на стоматологическом рынке.</a:t>
            </a:r>
            <a:endParaRPr lang="en-US" sz="1200" b="0" i="0" kern="1200" dirty="0">
              <a:solidFill>
                <a:schemeClr val="tx2"/>
              </a:solidFill>
              <a:effectLst/>
              <a:latin typeface="+mn-lt"/>
              <a:ea typeface="+mn-ea"/>
              <a:cs typeface="+mn-cs"/>
            </a:endParaRPr>
          </a:p>
          <a:p>
            <a:endParaRPr lang="en-US" sz="1200" b="0" i="0" kern="1200" dirty="0">
              <a:solidFill>
                <a:schemeClr val="tx2"/>
              </a:solidFill>
              <a:effectLst/>
              <a:latin typeface="+mn-lt"/>
              <a:ea typeface="+mn-ea"/>
              <a:cs typeface="+mn-cs"/>
            </a:endParaRPr>
          </a:p>
          <a:p>
            <a:endParaRPr lang="en-US" sz="1200" b="0" i="0" kern="1200" dirty="0">
              <a:solidFill>
                <a:schemeClr val="tx2"/>
              </a:solidFill>
              <a:effectLst/>
              <a:latin typeface="+mn-lt"/>
              <a:ea typeface="+mn-ea"/>
              <a:cs typeface="+mn-cs"/>
            </a:endParaRPr>
          </a:p>
          <a:p>
            <a:endParaRPr lang="en-US" sz="1200" b="0" i="0" kern="1200" dirty="0">
              <a:solidFill>
                <a:schemeClr val="tx2"/>
              </a:solidFill>
              <a:effectLst/>
              <a:latin typeface="+mn-lt"/>
              <a:ea typeface="+mn-ea"/>
              <a:cs typeface="+mn-cs"/>
            </a:endParaRPr>
          </a:p>
          <a:p>
            <a:endParaRPr lang="it-IT" sz="1200" b="0" i="0" kern="1200" dirty="0">
              <a:solidFill>
                <a:schemeClr val="tx2"/>
              </a:solidFill>
              <a:effectLst/>
              <a:latin typeface="+mn-lt"/>
              <a:ea typeface="+mn-ea"/>
              <a:cs typeface="+mn-cs"/>
            </a:endParaRPr>
          </a:p>
          <a:p>
            <a:pPr rtl="0"/>
            <a:endParaRPr lang="it-IT" noProof="0" dirty="0"/>
          </a:p>
        </p:txBody>
      </p:sp>
      <p:sp>
        <p:nvSpPr>
          <p:cNvPr id="4" name="Segnaposto numero diapositiva 3"/>
          <p:cNvSpPr>
            <a:spLocks noGrp="1"/>
          </p:cNvSpPr>
          <p:nvPr>
            <p:ph type="sldNum" sz="quarter" idx="10"/>
          </p:nvPr>
        </p:nvSpPr>
        <p:spPr/>
        <p:txBody>
          <a:bodyPr rtlCol="0"/>
          <a:lstStyle/>
          <a:p>
            <a:pPr rtl="0"/>
            <a:fld id="{5FB91549-43BF-425A-AF25-75262019208C}" type="slidenum">
              <a:rPr lang="it-IT" smtClean="0"/>
              <a:t>2</a:t>
            </a:fld>
            <a:endParaRPr lang="it-IT" dirty="0"/>
          </a:p>
        </p:txBody>
      </p:sp>
    </p:spTree>
    <p:extLst>
      <p:ext uri="{BB962C8B-B14F-4D97-AF65-F5344CB8AC3E}">
        <p14:creationId xmlns:p14="http://schemas.microsoft.com/office/powerpoint/2010/main" val="353178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ru-RU" b="0" i="0" dirty="0">
                <a:solidFill>
                  <a:srgbClr val="000000"/>
                </a:solidFill>
                <a:effectLst/>
                <a:latin typeface="YS Text"/>
              </a:rPr>
              <a:t>Покрытие из диоксида циркония </a:t>
            </a:r>
            <a:r>
              <a:rPr lang="de-DE" b="0" i="0" dirty="0">
                <a:solidFill>
                  <a:srgbClr val="000000"/>
                </a:solidFill>
                <a:effectLst/>
                <a:latin typeface="YS Text"/>
              </a:rPr>
              <a:t>VENUS</a:t>
            </a:r>
            <a:r>
              <a:rPr lang="ru-RU" b="0" i="0" dirty="0">
                <a:solidFill>
                  <a:srgbClr val="000000"/>
                </a:solidFill>
                <a:effectLst/>
                <a:latin typeface="YS Text"/>
              </a:rPr>
              <a:t> состоит из 4 цветовых и 4 прозрачных слоев. Наша технология позволяет равномерно смешивать один слой с другим, избегая видимости границ смешивания. Прочность варьируется от 850 МПа на режущем крае до 1100 МПа в пришеечной области.</a:t>
            </a:r>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21</a:t>
            </a:fld>
            <a:endParaRPr lang="it-IT" dirty="0"/>
          </a:p>
        </p:txBody>
      </p:sp>
    </p:spTree>
    <p:extLst>
      <p:ext uri="{BB962C8B-B14F-4D97-AF65-F5344CB8AC3E}">
        <p14:creationId xmlns:p14="http://schemas.microsoft.com/office/powerpoint/2010/main" val="3850587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22</a:t>
            </a:fld>
            <a:endParaRPr lang="it-IT" dirty="0"/>
          </a:p>
        </p:txBody>
      </p:sp>
    </p:spTree>
    <p:extLst>
      <p:ext uri="{BB962C8B-B14F-4D97-AF65-F5344CB8AC3E}">
        <p14:creationId xmlns:p14="http://schemas.microsoft.com/office/powerpoint/2010/main" val="1151641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24</a:t>
            </a:fld>
            <a:endParaRPr lang="it-IT" noProof="0" dirty="0"/>
          </a:p>
        </p:txBody>
      </p:sp>
    </p:spTree>
    <p:extLst>
      <p:ext uri="{BB962C8B-B14F-4D97-AF65-F5344CB8AC3E}">
        <p14:creationId xmlns:p14="http://schemas.microsoft.com/office/powerpoint/2010/main" val="2657228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27</a:t>
            </a:fld>
            <a:endParaRPr lang="it-IT" noProof="0" dirty="0"/>
          </a:p>
        </p:txBody>
      </p:sp>
    </p:spTree>
    <p:extLst>
      <p:ext uri="{BB962C8B-B14F-4D97-AF65-F5344CB8AC3E}">
        <p14:creationId xmlns:p14="http://schemas.microsoft.com/office/powerpoint/2010/main" val="620810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5FB91549-43BF-425A-AF25-75262019208C}" type="slidenum">
              <a:rPr lang="it-IT" noProof="0" smtClean="0"/>
              <a:t>28</a:t>
            </a:fld>
            <a:endParaRPr lang="it-IT" noProof="0" dirty="0"/>
          </a:p>
        </p:txBody>
      </p:sp>
    </p:spTree>
    <p:extLst>
      <p:ext uri="{BB962C8B-B14F-4D97-AF65-F5344CB8AC3E}">
        <p14:creationId xmlns:p14="http://schemas.microsoft.com/office/powerpoint/2010/main" val="2904465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29</a:t>
            </a:fld>
            <a:endParaRPr lang="it-IT" noProof="0" dirty="0"/>
          </a:p>
        </p:txBody>
      </p:sp>
    </p:spTree>
    <p:extLst>
      <p:ext uri="{BB962C8B-B14F-4D97-AF65-F5344CB8AC3E}">
        <p14:creationId xmlns:p14="http://schemas.microsoft.com/office/powerpoint/2010/main" val="2063282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0" dirty="0">
                <a:solidFill>
                  <a:srgbClr val="000000"/>
                </a:solidFill>
                <a:effectLst/>
                <a:latin typeface="YS Text"/>
              </a:rPr>
              <a:t>Содержащиеся </a:t>
            </a:r>
            <a:r>
              <a:rPr lang="ru-RU" b="0" i="0" dirty="0" err="1">
                <a:solidFill>
                  <a:srgbClr val="000000"/>
                </a:solidFill>
                <a:effectLst/>
                <a:latin typeface="YS Text"/>
              </a:rPr>
              <a:t>газы</a:t>
            </a:r>
            <a:r>
              <a:rPr lang="ru-RU" b="0" i="0" dirty="0">
                <a:solidFill>
                  <a:srgbClr val="000000"/>
                </a:solidFill>
                <a:effectLst/>
                <a:latin typeface="YS Text"/>
              </a:rPr>
              <a:t> удаляются, избегая попадания в конструкцию.</a:t>
            </a:r>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34</a:t>
            </a:fld>
            <a:endParaRPr lang="it-IT" noProof="0" dirty="0"/>
          </a:p>
        </p:txBody>
      </p:sp>
    </p:spTree>
    <p:extLst>
      <p:ext uri="{BB962C8B-B14F-4D97-AF65-F5344CB8AC3E}">
        <p14:creationId xmlns:p14="http://schemas.microsoft.com/office/powerpoint/2010/main" val="2557319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35</a:t>
            </a:fld>
            <a:endParaRPr lang="it-IT" noProof="0" dirty="0"/>
          </a:p>
        </p:txBody>
      </p:sp>
    </p:spTree>
    <p:extLst>
      <p:ext uri="{BB962C8B-B14F-4D97-AF65-F5344CB8AC3E}">
        <p14:creationId xmlns:p14="http://schemas.microsoft.com/office/powerpoint/2010/main" val="7685495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5FB91549-43BF-425A-AF25-75262019208C}" type="slidenum">
              <a:rPr lang="it-IT" noProof="0" smtClean="0"/>
              <a:t>36</a:t>
            </a:fld>
            <a:endParaRPr lang="it-IT" noProof="0" dirty="0"/>
          </a:p>
        </p:txBody>
      </p:sp>
    </p:spTree>
    <p:extLst>
      <p:ext uri="{BB962C8B-B14F-4D97-AF65-F5344CB8AC3E}">
        <p14:creationId xmlns:p14="http://schemas.microsoft.com/office/powerpoint/2010/main" val="2369211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b="1" i="0" dirty="0">
                <a:solidFill>
                  <a:srgbClr val="000000"/>
                </a:solidFill>
                <a:effectLst/>
                <a:latin typeface="YS Text"/>
              </a:rPr>
              <a:t>СДЕЛАНО В ИТАЛИИ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b="0" i="0" dirty="0">
                <a:solidFill>
                  <a:srgbClr val="000000"/>
                </a:solidFill>
                <a:effectLst/>
                <a:latin typeface="YS Text"/>
              </a:rPr>
              <a:t>Мы с гордостью можем сказать, что на сегодняшний день являемся единственным производителем циркониевых дисков для открытых систем в Италии. </a:t>
            </a:r>
            <a:r>
              <a:rPr lang="ru-RU" b="1" i="0" dirty="0">
                <a:solidFill>
                  <a:srgbClr val="000000"/>
                </a:solidFill>
                <a:effectLst/>
                <a:latin typeface="YS Text"/>
              </a:rPr>
              <a:t>Мы</a:t>
            </a:r>
            <a:r>
              <a:rPr lang="ru-RU" b="0" i="0" dirty="0">
                <a:solidFill>
                  <a:srgbClr val="000000"/>
                </a:solidFill>
                <a:effectLst/>
                <a:latin typeface="YS Text"/>
              </a:rPr>
              <a:t> - это производство в </a:t>
            </a:r>
            <a:r>
              <a:rPr lang="ru-RU" b="0" i="0" dirty="0" err="1">
                <a:solidFill>
                  <a:srgbClr val="000000"/>
                </a:solidFill>
                <a:effectLst/>
                <a:latin typeface="YS Text"/>
              </a:rPr>
              <a:t>Кастельнуово</a:t>
            </a:r>
            <a:r>
              <a:rPr lang="ru-RU" b="0" i="0" dirty="0">
                <a:solidFill>
                  <a:srgbClr val="000000"/>
                </a:solidFill>
                <a:effectLst/>
                <a:latin typeface="YS Text"/>
              </a:rPr>
              <a:t>-дель-Гарда, где наша опытная профессиональная команда демонстрирует высококачественные результаты, производя каждый диск с особой тщательностью. Выбор сертифицированного итальянского продукта означает </a:t>
            </a:r>
            <a:r>
              <a:rPr lang="ru-RU" b="1" i="0" dirty="0">
                <a:solidFill>
                  <a:srgbClr val="000000"/>
                </a:solidFill>
                <a:effectLst/>
                <a:latin typeface="YS Text"/>
              </a:rPr>
              <a:t>безопасность, надежность и качество</a:t>
            </a:r>
            <a:r>
              <a:rPr lang="ru-RU" b="0" i="0" dirty="0">
                <a:solidFill>
                  <a:srgbClr val="000000"/>
                </a:solidFill>
                <a:effectLst/>
                <a:latin typeface="YS Text"/>
              </a:rPr>
              <a:t>. Фактически, все этапы производственной цепочки от выбора сырья до обработки подвергаются скрупулезному контролю качества, чтобы обеспечить его максимальный уровень и уникальность продукта.</a:t>
            </a:r>
            <a:endParaRPr lang="en-US" sz="1200" b="0" i="0" u="none" strike="noStrike" kern="1200" dirty="0">
              <a:solidFill>
                <a:schemeClr val="tx2"/>
              </a:solidFill>
              <a:effectLst/>
              <a:latin typeface="+mn-lt"/>
              <a:ea typeface="+mn-ea"/>
              <a:cs typeface="+mn-cs"/>
            </a:endParaRPr>
          </a:p>
          <a:p>
            <a:endParaRPr lang="it-IT" sz="1200" b="0" i="0" u="none" strike="noStrike" kern="1200" dirty="0">
              <a:solidFill>
                <a:schemeClr val="tx2"/>
              </a:solidFill>
              <a:effectLst/>
              <a:latin typeface="+mn-lt"/>
              <a:ea typeface="+mn-ea"/>
              <a:cs typeface="+mn-cs"/>
            </a:endParaRPr>
          </a:p>
          <a:p>
            <a:r>
              <a:rPr lang="ru-RU" b="1" i="0" dirty="0">
                <a:solidFill>
                  <a:srgbClr val="000000"/>
                </a:solidFill>
                <a:effectLst/>
                <a:latin typeface="YS Text"/>
              </a:rPr>
              <a:t>Цирконий-давайте знакомиться.</a:t>
            </a:r>
          </a:p>
          <a:p>
            <a:r>
              <a:rPr lang="ru-RU" sz="1200" b="0" i="0" u="none" strike="noStrike" kern="1200" dirty="0">
                <a:solidFill>
                  <a:schemeClr val="tx2"/>
                </a:solidFill>
                <a:effectLst/>
                <a:latin typeface="+mn-lt"/>
                <a:ea typeface="+mn-ea"/>
                <a:cs typeface="+mn-cs"/>
              </a:rPr>
              <a:t>Среди больших достоинств диоксида циркония в отличие от других стоматологических сплавов следует упомянуть эстетический фактор, который, безусловно, недостижим для металлов, особенно в плане прозрачности. </a:t>
            </a:r>
          </a:p>
          <a:p>
            <a:r>
              <a:rPr lang="ru-RU" sz="1200" b="0" i="0" u="none" strike="noStrike" kern="1200" dirty="0">
                <a:solidFill>
                  <a:schemeClr val="tx2"/>
                </a:solidFill>
                <a:effectLst/>
                <a:latin typeface="+mn-lt"/>
                <a:ea typeface="+mn-ea"/>
                <a:cs typeface="+mn-cs"/>
              </a:rPr>
              <a:t>Также можно отметить замечательную биологическую совместимость и ионную стабильность, а также низкий удельный вес. Другими важными достоинствами являются твердость и прочность на изгиб. Прочность изделий линейки </a:t>
            </a:r>
            <a:r>
              <a:rPr lang="ru-RU" sz="1200" b="0" i="0" u="none" strike="noStrike" kern="1200" dirty="0" err="1">
                <a:solidFill>
                  <a:schemeClr val="tx2"/>
                </a:solidFill>
                <a:effectLst/>
                <a:latin typeface="+mn-lt"/>
                <a:ea typeface="+mn-ea"/>
                <a:cs typeface="+mn-cs"/>
              </a:rPr>
              <a:t>Zircodent</a:t>
            </a:r>
            <a:r>
              <a:rPr lang="ru-RU" sz="1200" b="0" i="0" u="none" strike="noStrike" kern="1200" dirty="0">
                <a:solidFill>
                  <a:schemeClr val="tx2"/>
                </a:solidFill>
                <a:effectLst/>
                <a:latin typeface="+mn-lt"/>
                <a:ea typeface="+mn-ea"/>
                <a:cs typeface="+mn-cs"/>
              </a:rPr>
              <a:t> составляет 1200 МПа. </a:t>
            </a:r>
          </a:p>
          <a:p>
            <a:r>
              <a:rPr lang="ru-RU" sz="1200" b="0" i="0" u="none" strike="noStrike" kern="1200" dirty="0">
                <a:solidFill>
                  <a:schemeClr val="tx2"/>
                </a:solidFill>
                <a:effectLst/>
                <a:latin typeface="+mn-lt"/>
                <a:ea typeface="+mn-ea"/>
                <a:cs typeface="+mn-cs"/>
              </a:rPr>
              <a:t>Также отличительна прочность на излом, которая позволяет использовать керамику толщиной менее 0,6 мм и создавать широкие, легкие и прочные мосты даже при нескольких отсутствующих элементах.</a:t>
            </a:r>
          </a:p>
          <a:p>
            <a:r>
              <a:rPr lang="ru-RU" sz="1200" b="0" i="0" u="none" strike="noStrike" kern="1200" dirty="0">
                <a:solidFill>
                  <a:schemeClr val="tx2"/>
                </a:solidFill>
                <a:effectLst/>
                <a:latin typeface="+mn-lt"/>
                <a:ea typeface="+mn-ea"/>
                <a:cs typeface="+mn-cs"/>
              </a:rPr>
              <a:t>Еще одним очень важным фактором является то, что в процессе </a:t>
            </a:r>
            <a:r>
              <a:rPr lang="ru-RU" sz="1200" b="0" i="0" u="none" strike="noStrike" kern="1200" dirty="0" err="1">
                <a:solidFill>
                  <a:schemeClr val="tx2"/>
                </a:solidFill>
                <a:effectLst/>
                <a:latin typeface="+mn-lt"/>
                <a:ea typeface="+mn-ea"/>
                <a:cs typeface="+mn-cs"/>
              </a:rPr>
              <a:t>керамизации</a:t>
            </a:r>
            <a:r>
              <a:rPr lang="ru-RU" sz="1200" b="0" i="0" u="none" strike="noStrike" kern="1200" dirty="0">
                <a:solidFill>
                  <a:schemeClr val="tx2"/>
                </a:solidFill>
                <a:effectLst/>
                <a:latin typeface="+mn-lt"/>
                <a:ea typeface="+mn-ea"/>
                <a:cs typeface="+mn-cs"/>
              </a:rPr>
              <a:t> форма кристаллической структуры материала существенно не меняется, поэтому изделия характеризуются термической стабильностью и износостойкостью.</a:t>
            </a:r>
            <a:endParaRPr lang="it-IT" sz="1200" b="0" i="0" u="none" strike="noStrike" kern="1200" dirty="0">
              <a:solidFill>
                <a:schemeClr val="tx2"/>
              </a:solidFill>
              <a:effectLst/>
              <a:latin typeface="+mn-lt"/>
              <a:ea typeface="+mn-ea"/>
              <a:cs typeface="+mn-cs"/>
            </a:endParaRPr>
          </a:p>
        </p:txBody>
      </p:sp>
      <p:sp>
        <p:nvSpPr>
          <p:cNvPr id="4" name="Segnaposto numero diapositiva 3"/>
          <p:cNvSpPr>
            <a:spLocks noGrp="1"/>
          </p:cNvSpPr>
          <p:nvPr>
            <p:ph type="sldNum" sz="quarter" idx="10"/>
          </p:nvPr>
        </p:nvSpPr>
        <p:spPr/>
        <p:txBody>
          <a:bodyPr rtlCol="0"/>
          <a:lstStyle/>
          <a:p>
            <a:pPr rtl="0"/>
            <a:fld id="{5FB91549-43BF-425A-AF25-75262019208C}" type="slidenum">
              <a:rPr lang="en-US" smtClean="0"/>
              <a:t>3</a:t>
            </a:fld>
            <a:endParaRPr lang="en-US" dirty="0"/>
          </a:p>
        </p:txBody>
      </p:sp>
    </p:spTree>
    <p:extLst>
      <p:ext uri="{BB962C8B-B14F-4D97-AF65-F5344CB8AC3E}">
        <p14:creationId xmlns:p14="http://schemas.microsoft.com/office/powerpoint/2010/main" val="1131171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0" dirty="0">
                <a:solidFill>
                  <a:srgbClr val="000000"/>
                </a:solidFill>
                <a:effectLst/>
                <a:latin typeface="YS Text"/>
              </a:rPr>
              <a:t>Наличие сертификации, подтвержденной экспертными организациями, гарантирует каждому практикующему стоматологу </a:t>
            </a:r>
            <a:r>
              <a:rPr lang="ru-RU" b="1" i="0" dirty="0">
                <a:solidFill>
                  <a:srgbClr val="000000"/>
                </a:solidFill>
                <a:effectLst/>
                <a:latin typeface="YS Text"/>
              </a:rPr>
              <a:t>безопасность, </a:t>
            </a:r>
            <a:r>
              <a:rPr lang="ru-RU" b="1" i="0" dirty="0" err="1">
                <a:solidFill>
                  <a:srgbClr val="000000"/>
                </a:solidFill>
                <a:effectLst/>
                <a:latin typeface="YS Text"/>
              </a:rPr>
              <a:t>биотолерантность</a:t>
            </a:r>
            <a:r>
              <a:rPr lang="ru-RU" b="1" i="0" dirty="0">
                <a:solidFill>
                  <a:srgbClr val="000000"/>
                </a:solidFill>
                <a:effectLst/>
                <a:latin typeface="YS Text"/>
              </a:rPr>
              <a:t> </a:t>
            </a:r>
            <a:r>
              <a:rPr lang="ru-RU" b="0" i="0" dirty="0">
                <a:solidFill>
                  <a:srgbClr val="000000"/>
                </a:solidFill>
                <a:effectLst/>
                <a:latin typeface="YS Text"/>
              </a:rPr>
              <a:t>и</a:t>
            </a:r>
            <a:r>
              <a:rPr lang="ru-RU" b="1" i="0" dirty="0">
                <a:solidFill>
                  <a:srgbClr val="000000"/>
                </a:solidFill>
                <a:effectLst/>
                <a:latin typeface="YS Text"/>
              </a:rPr>
              <a:t> надежность </a:t>
            </a:r>
            <a:r>
              <a:rPr lang="ru-RU" b="0" i="0" dirty="0">
                <a:solidFill>
                  <a:srgbClr val="000000"/>
                </a:solidFill>
                <a:effectLst/>
                <a:latin typeface="YS Text"/>
              </a:rPr>
              <a:t>всего медицинского оборудования для стоматологии, разработанного компанией </a:t>
            </a:r>
            <a:r>
              <a:rPr lang="ru-RU" b="0" i="0" dirty="0" err="1">
                <a:solidFill>
                  <a:srgbClr val="000000"/>
                </a:solidFill>
                <a:effectLst/>
                <a:latin typeface="YS Text"/>
              </a:rPr>
              <a:t>Orodent</a:t>
            </a:r>
            <a:r>
              <a:rPr lang="ru-RU" b="0" i="0" dirty="0">
                <a:solidFill>
                  <a:srgbClr val="000000"/>
                </a:solidFill>
                <a:effectLst/>
                <a:latin typeface="YS Text"/>
              </a:rPr>
              <a:t>. Подтверждения, полученные от всех наших клиентов на протяжении многих лет, являются лучшим доказательством превосходного качества продукции </a:t>
            </a:r>
            <a:r>
              <a:rPr lang="ru-RU" b="0" i="0" dirty="0" err="1">
                <a:solidFill>
                  <a:srgbClr val="000000"/>
                </a:solidFill>
                <a:effectLst/>
                <a:latin typeface="YS Text"/>
              </a:rPr>
              <a:t>Orodent</a:t>
            </a:r>
            <a:r>
              <a:rPr lang="ru-RU" b="0" i="0" dirty="0">
                <a:solidFill>
                  <a:srgbClr val="000000"/>
                </a:solidFill>
                <a:effectLst/>
                <a:latin typeface="YS Text"/>
              </a:rPr>
              <a:t> и признанием высокого уровня профессионализма и огромной самоотдачи, с которой сотрудники компании  выполняют свою работу.</a:t>
            </a:r>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4</a:t>
            </a:fld>
            <a:endParaRPr lang="it-IT" dirty="0"/>
          </a:p>
        </p:txBody>
      </p:sp>
    </p:spTree>
    <p:extLst>
      <p:ext uri="{BB962C8B-B14F-4D97-AF65-F5344CB8AC3E}">
        <p14:creationId xmlns:p14="http://schemas.microsoft.com/office/powerpoint/2010/main" val="1462662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5FB91549-43BF-425A-AF25-75262019208C}" type="slidenum">
              <a:rPr lang="it-IT" noProof="0" smtClean="0"/>
              <a:t>5</a:t>
            </a:fld>
            <a:endParaRPr lang="it-IT" noProof="0" dirty="0"/>
          </a:p>
        </p:txBody>
      </p:sp>
    </p:spTree>
    <p:extLst>
      <p:ext uri="{BB962C8B-B14F-4D97-AF65-F5344CB8AC3E}">
        <p14:creationId xmlns:p14="http://schemas.microsoft.com/office/powerpoint/2010/main" val="1852356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rtl="0"/>
            <a:fld id="{5FB91549-43BF-425A-AF25-75262019208C}" type="slidenum">
              <a:rPr lang="it-IT" noProof="0" smtClean="0"/>
              <a:t>6</a:t>
            </a:fld>
            <a:endParaRPr lang="it-IT" noProof="0" dirty="0"/>
          </a:p>
        </p:txBody>
      </p:sp>
    </p:spTree>
    <p:extLst>
      <p:ext uri="{BB962C8B-B14F-4D97-AF65-F5344CB8AC3E}">
        <p14:creationId xmlns:p14="http://schemas.microsoft.com/office/powerpoint/2010/main" val="2381258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1" dirty="0">
                <a:solidFill>
                  <a:srgbClr val="000000"/>
                </a:solidFill>
                <a:effectLst/>
                <a:latin typeface="YS Text"/>
              </a:rPr>
              <a:t>TOSOH CORPORATION является единственным поставщиком ORODENT SRL.</a:t>
            </a:r>
          </a:p>
          <a:p>
            <a:r>
              <a:rPr lang="ru-RU" b="0" i="0" dirty="0">
                <a:solidFill>
                  <a:srgbClr val="000000"/>
                </a:solidFill>
                <a:effectLst/>
                <a:latin typeface="YS Text"/>
              </a:rPr>
              <a:t>Компания </a:t>
            </a:r>
            <a:r>
              <a:rPr lang="ru-RU" b="0" i="0" dirty="0" err="1">
                <a:solidFill>
                  <a:srgbClr val="000000"/>
                </a:solidFill>
                <a:effectLst/>
                <a:latin typeface="YS Text"/>
              </a:rPr>
              <a:t>Tosoh</a:t>
            </a:r>
            <a:r>
              <a:rPr lang="ru-RU" b="0" i="0" dirty="0">
                <a:solidFill>
                  <a:srgbClr val="000000"/>
                </a:solidFill>
                <a:effectLst/>
                <a:latin typeface="YS Text"/>
              </a:rPr>
              <a:t> проводит выборочные испытания различных типов диоксида циркония, производимого компанией </a:t>
            </a:r>
            <a:r>
              <a:rPr lang="ru-RU" b="0" i="0" dirty="0" err="1">
                <a:solidFill>
                  <a:srgbClr val="000000"/>
                </a:solidFill>
                <a:effectLst/>
                <a:latin typeface="YS Text"/>
              </a:rPr>
              <a:t>Orodent</a:t>
            </a:r>
            <a:r>
              <a:rPr lang="ru-RU" b="0" i="0" dirty="0">
                <a:solidFill>
                  <a:srgbClr val="000000"/>
                </a:solidFill>
                <a:effectLst/>
                <a:latin typeface="YS Text"/>
              </a:rPr>
              <a:t>, с целью проверки качества продукции и предоставления права использовать специальный логотип </a:t>
            </a:r>
          </a:p>
          <a:p>
            <a:r>
              <a:rPr lang="ru-RU" b="1" i="0" dirty="0">
                <a:solidFill>
                  <a:srgbClr val="000000"/>
                </a:solidFill>
                <a:effectLst/>
                <a:latin typeface="YS Text"/>
              </a:rPr>
              <a:t>«100% производитель из сырья компании TOSOH»</a:t>
            </a:r>
            <a:endParaRPr lang="it-IT" b="1" dirty="0"/>
          </a:p>
        </p:txBody>
      </p:sp>
      <p:sp>
        <p:nvSpPr>
          <p:cNvPr id="4" name="Segnaposto numero diapositiva 3"/>
          <p:cNvSpPr>
            <a:spLocks noGrp="1"/>
          </p:cNvSpPr>
          <p:nvPr>
            <p:ph type="sldNum" sz="quarter" idx="10"/>
          </p:nvPr>
        </p:nvSpPr>
        <p:spPr/>
        <p:txBody>
          <a:bodyPr/>
          <a:lstStyle/>
          <a:p>
            <a:pPr rtl="0"/>
            <a:fld id="{5FB91549-43BF-425A-AF25-75262019208C}" type="slidenum">
              <a:rPr lang="it-IT" smtClean="0"/>
              <a:t>7</a:t>
            </a:fld>
            <a:endParaRPr lang="it-IT" dirty="0"/>
          </a:p>
        </p:txBody>
      </p:sp>
    </p:spTree>
    <p:extLst>
      <p:ext uri="{BB962C8B-B14F-4D97-AF65-F5344CB8AC3E}">
        <p14:creationId xmlns:p14="http://schemas.microsoft.com/office/powerpoint/2010/main" val="2406025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b="0" i="0" dirty="0">
                <a:solidFill>
                  <a:srgbClr val="000000"/>
                </a:solidFill>
                <a:effectLst/>
                <a:latin typeface="YS Text"/>
              </a:rPr>
              <a:t>Занимаясь производством в течение нескольких лет, мы разработали непревзойденное ноу-хау, которому многие завидуют. С нами клиенты чувствуют поддержку на каждом этапе: от выбора наиболее подходящего материала конкретно под их запрос до послепродажного обслуживания. Мы предоставляем руководство пользователя для всех видов оборудования, инструкции, советы и рекомендации, видеоуроки и любые другие технические и информационные материалы.</a:t>
            </a:r>
          </a:p>
          <a:p>
            <a:r>
              <a:rPr lang="ru-RU" b="1" i="0" dirty="0">
                <a:solidFill>
                  <a:srgbClr val="000000"/>
                </a:solidFill>
                <a:effectLst/>
                <a:latin typeface="YS Text"/>
              </a:rPr>
              <a:t>Исследования и разработки </a:t>
            </a:r>
            <a:r>
              <a:rPr lang="ru-RU" b="0" i="0" dirty="0">
                <a:solidFill>
                  <a:srgbClr val="000000"/>
                </a:solidFill>
                <a:effectLst/>
                <a:latin typeface="YS Text"/>
              </a:rPr>
              <a:t>Диоксид циркония - это материал, применение которого становится все более популярным, но внутренние характеристики которого все еще очень мало известны. Именно поэтому компания </a:t>
            </a:r>
            <a:r>
              <a:rPr lang="ru-RU" b="0" i="0" dirty="0" err="1">
                <a:solidFill>
                  <a:srgbClr val="000000"/>
                </a:solidFill>
                <a:effectLst/>
                <a:latin typeface="YS Text"/>
              </a:rPr>
              <a:t>Orodent</a:t>
            </a:r>
            <a:r>
              <a:rPr lang="ru-RU" b="0" i="0" dirty="0">
                <a:solidFill>
                  <a:srgbClr val="000000"/>
                </a:solidFill>
                <a:effectLst/>
                <a:latin typeface="YS Text"/>
              </a:rPr>
              <a:t> всегда ориентирована на дальнейшие исследования и разработки. Фундаментальная деятельность компании позволяет нам совершенствовать имеющуюся продукцию, создавать новые продукты и, прежде всего, совершенствовать производственные процессы. Благодаря тесным отношениям, которые связывают нас с </a:t>
            </a:r>
            <a:r>
              <a:rPr lang="ru-RU" b="0" i="0" dirty="0" err="1">
                <a:solidFill>
                  <a:srgbClr val="000000"/>
                </a:solidFill>
                <a:effectLst/>
                <a:latin typeface="YS Text"/>
              </a:rPr>
              <a:t>Tosoh</a:t>
            </a:r>
            <a:r>
              <a:rPr lang="ru-RU" b="0" i="0" dirty="0">
                <a:solidFill>
                  <a:srgbClr val="000000"/>
                </a:solidFill>
                <a:effectLst/>
                <a:latin typeface="YS Text"/>
              </a:rPr>
              <a:t> с самого начала нашей деятельности, мы можем разрабатывать самые современные продукты, которые становятся все более востребованными и способны удовлетворить потребности пользователей.</a:t>
            </a:r>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noProof="0" smtClean="0"/>
              <a:t>8</a:t>
            </a:fld>
            <a:endParaRPr lang="it-IT" noProof="0" dirty="0"/>
          </a:p>
        </p:txBody>
      </p:sp>
    </p:spTree>
    <p:extLst>
      <p:ext uri="{BB962C8B-B14F-4D97-AF65-F5344CB8AC3E}">
        <p14:creationId xmlns:p14="http://schemas.microsoft.com/office/powerpoint/2010/main" val="2553285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ru-RU" dirty="0"/>
              <a:t>Мы должны обратить внимание на указанные 5 критериев!</a:t>
            </a:r>
            <a:endParaRPr lang="it-IT" dirty="0"/>
          </a:p>
        </p:txBody>
      </p:sp>
      <p:sp>
        <p:nvSpPr>
          <p:cNvPr id="4" name="Segnaposto numero diapositiva 3"/>
          <p:cNvSpPr>
            <a:spLocks noGrp="1"/>
          </p:cNvSpPr>
          <p:nvPr>
            <p:ph type="sldNum" sz="quarter" idx="10"/>
          </p:nvPr>
        </p:nvSpPr>
        <p:spPr/>
        <p:txBody>
          <a:bodyPr/>
          <a:lstStyle/>
          <a:p>
            <a:pPr rtl="0"/>
            <a:fld id="{5FB91549-43BF-425A-AF25-75262019208C}" type="slidenum">
              <a:rPr lang="it-IT" noProof="0" smtClean="0"/>
              <a:t>9</a:t>
            </a:fld>
            <a:endParaRPr lang="it-IT" noProof="0" dirty="0"/>
          </a:p>
        </p:txBody>
      </p:sp>
    </p:spTree>
    <p:extLst>
      <p:ext uri="{BB962C8B-B14F-4D97-AF65-F5344CB8AC3E}">
        <p14:creationId xmlns:p14="http://schemas.microsoft.com/office/powerpoint/2010/main" val="159889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750556" y="609601"/>
            <a:ext cx="8673963" cy="3200400"/>
          </a:xfrm>
        </p:spPr>
        <p:txBody>
          <a:bodyPr anchor="b">
            <a:normAutofit/>
          </a:bodyPr>
          <a:lstStyle>
            <a:lvl1pPr algn="ctr">
              <a:defRPr sz="4799">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0556" y="3886200"/>
            <a:ext cx="8673963" cy="1905000"/>
          </a:xfrm>
        </p:spPr>
        <p:txBody>
          <a:bodyPr anchor="t">
            <a:normAutofit/>
          </a:bodyPr>
          <a:lstStyle>
            <a:lvl1pPr marL="0" indent="0" algn="ctr">
              <a:buNone/>
              <a:defRPr sz="2099">
                <a:gradFill flip="none" rotWithShape="1">
                  <a:gsLst>
                    <a:gs pos="0">
                      <a:schemeClr val="tx1"/>
                    </a:gs>
                    <a:gs pos="100000">
                      <a:schemeClr val="tx1">
                        <a:lumMod val="75000"/>
                      </a:schemeClr>
                    </a:gs>
                  </a:gsLst>
                  <a:lin ang="5400000" scaled="0"/>
                  <a:tileRect/>
                </a:gra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5EEA8EE-0112-490C-9281-FDFC8A775036}"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a:t>Aggiungere un piè di pagina</a:t>
            </a:r>
            <a:endParaRPr lang="it-IT"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24818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116" y="4732865"/>
            <a:ext cx="9903420" cy="566738"/>
          </a:xfrm>
        </p:spPr>
        <p:txBody>
          <a:bodyPr anchor="b">
            <a:normAutofit/>
          </a:bodyPr>
          <a:lstStyle>
            <a:lvl1pPr algn="l">
              <a:defRPr sz="2399"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79096" y="932112"/>
            <a:ext cx="8223802"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116" y="5299603"/>
            <a:ext cx="9903420" cy="493712"/>
          </a:xfrm>
        </p:spPr>
        <p:txBody>
          <a:bodyPr>
            <a:normAutofit/>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85846D4C-484F-4A8B-83A2-FE924E040E43}" type="datetime1">
              <a:rPr lang="it-IT" smtClean="0"/>
              <a:pPr/>
              <a:t>29/10/2025</a:t>
            </a:fld>
            <a:endParaRPr lang="it-IT" dirty="0"/>
          </a:p>
        </p:txBody>
      </p:sp>
      <p:sp>
        <p:nvSpPr>
          <p:cNvPr id="6" name="Footer Placeholder 5"/>
          <p:cNvSpPr>
            <a:spLocks noGrp="1"/>
          </p:cNvSpPr>
          <p:nvPr>
            <p:ph type="ftr" sz="quarter" idx="11"/>
          </p:nvPr>
        </p:nvSpPr>
        <p:spPr/>
        <p:txBody>
          <a:bodyPr/>
          <a:lstStyle/>
          <a:p>
            <a:pPr rtl="0"/>
            <a:r>
              <a:rPr lang="it-IT" noProof="0"/>
              <a:t>Aggiungere un piè di pagina</a:t>
            </a:r>
            <a:endParaRPr lang="it-IT" noProof="0" dirty="0"/>
          </a:p>
        </p:txBody>
      </p:sp>
      <p:sp>
        <p:nvSpPr>
          <p:cNvPr id="7" name="Slide Number Placeholder 6"/>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415792268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41115" y="609602"/>
            <a:ext cx="9903419" cy="3124199"/>
          </a:xfrm>
        </p:spPr>
        <p:txBody>
          <a:bodyPr anchor="ctr">
            <a:normAutofit/>
          </a:bodyPr>
          <a:lstStyle>
            <a:lvl1pPr algn="l">
              <a:defRPr sz="3199"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114" y="4343400"/>
            <a:ext cx="9903420" cy="1447800"/>
          </a:xfrm>
        </p:spPr>
        <p:txBody>
          <a:bodyPr anchor="ctr">
            <a:normAutofit/>
          </a:bodyPr>
          <a:lstStyle>
            <a:lvl1pPr marL="0" indent="0" algn="l">
              <a:buNone/>
              <a:defRPr sz="1999">
                <a:gradFill flip="none" rotWithShape="1">
                  <a:gsLst>
                    <a:gs pos="0">
                      <a:schemeClr val="tx1"/>
                    </a:gs>
                    <a:gs pos="100000">
                      <a:schemeClr val="tx1">
                        <a:lumMod val="75000"/>
                      </a:schemeClr>
                    </a:gs>
                  </a:gsLst>
                  <a:lin ang="5400000" scaled="0"/>
                  <a:tileRect/>
                </a:gra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5846D4C-484F-4A8B-83A2-FE924E040E43}"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396884517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836394" y="786824"/>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998" dirty="0">
                <a:solidFill>
                  <a:schemeClr val="accent1"/>
                </a:solidFill>
              </a:rPr>
              <a:t>“</a:t>
            </a:r>
          </a:p>
        </p:txBody>
      </p:sp>
      <p:sp>
        <p:nvSpPr>
          <p:cNvPr id="15" name="TextBox 14"/>
          <p:cNvSpPr txBox="1"/>
          <p:nvPr/>
        </p:nvSpPr>
        <p:spPr>
          <a:xfrm>
            <a:off x="10435094" y="2743200"/>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998" dirty="0">
                <a:solidFill>
                  <a:schemeClr val="accent1"/>
                </a:solidFill>
              </a:rPr>
              <a:t>”</a:t>
            </a:r>
          </a:p>
        </p:txBody>
      </p:sp>
      <p:sp>
        <p:nvSpPr>
          <p:cNvPr id="2" name="Title 1"/>
          <p:cNvSpPr>
            <a:spLocks noGrp="1"/>
          </p:cNvSpPr>
          <p:nvPr>
            <p:ph type="title"/>
          </p:nvPr>
        </p:nvSpPr>
        <p:spPr>
          <a:xfrm>
            <a:off x="1445836" y="609602"/>
            <a:ext cx="9293977" cy="2743199"/>
          </a:xfrm>
        </p:spPr>
        <p:txBody>
          <a:bodyPr anchor="ctr">
            <a:normAutofit/>
          </a:bodyPr>
          <a:lstStyle>
            <a:lvl1pPr algn="l">
              <a:defRPr sz="3199"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674376" y="3352800"/>
            <a:ext cx="8836900" cy="381000"/>
          </a:xfrm>
        </p:spPr>
        <p:txBody>
          <a:bodyPr anchor="ctr"/>
          <a:lstStyle>
            <a:lvl1pPr marL="0" indent="0">
              <a:buFontTx/>
              <a:buNone/>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1141114" y="4343400"/>
            <a:ext cx="9903420" cy="1447800"/>
          </a:xfrm>
        </p:spPr>
        <p:txBody>
          <a:bodyPr vert="horz" lIns="91440" tIns="45720" rIns="91440" bIns="45720" rtlCol="0" anchor="ctr">
            <a:normAutofit/>
          </a:bodyPr>
          <a:lstStyle>
            <a:lvl1pPr>
              <a:buNone/>
              <a:defRPr lang="en-US" sz="1999">
                <a:gradFill flip="none" rotWithShape="1">
                  <a:gsLst>
                    <a:gs pos="0">
                      <a:schemeClr val="tx1"/>
                    </a:gs>
                    <a:gs pos="100000">
                      <a:schemeClr val="tx1">
                        <a:lumMod val="75000"/>
                      </a:schemeClr>
                    </a:gs>
                  </a:gsLst>
                  <a:lin ang="5400000" scaled="0"/>
                  <a:tileRect/>
                </a:gradFill>
              </a:defRPr>
            </a:lvl1pPr>
          </a:lstStyle>
          <a:p>
            <a:pPr marL="0" lvl="0" indent="0">
              <a:buNone/>
            </a:pPr>
            <a:r>
              <a:rPr lang="it-IT"/>
              <a:t>Modifica gli stili del testo dello schema</a:t>
            </a:r>
          </a:p>
        </p:txBody>
      </p:sp>
      <p:sp>
        <p:nvSpPr>
          <p:cNvPr id="4" name="Date Placeholder 3"/>
          <p:cNvSpPr>
            <a:spLocks noGrp="1"/>
          </p:cNvSpPr>
          <p:nvPr>
            <p:ph type="dt" sz="half" idx="10"/>
          </p:nvPr>
        </p:nvSpPr>
        <p:spPr/>
        <p:txBody>
          <a:bodyPr/>
          <a:lstStyle/>
          <a:p>
            <a:fld id="{85846D4C-484F-4A8B-83A2-FE924E040E43}"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14565522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41115" y="3308581"/>
            <a:ext cx="9903420" cy="1468800"/>
          </a:xfrm>
        </p:spPr>
        <p:txBody>
          <a:bodyPr anchor="b">
            <a:normAutofit/>
          </a:bodyPr>
          <a:lstStyle>
            <a:lvl1pPr algn="l">
              <a:defRPr sz="3199"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113" y="4777381"/>
            <a:ext cx="9903421" cy="860400"/>
          </a:xfrm>
        </p:spPr>
        <p:txBody>
          <a:bodyPr vert="horz" lIns="91440" tIns="45720" rIns="91440" bIns="45720" rtlCol="0" anchor="t">
            <a:normAutofit/>
          </a:bodyPr>
          <a:lstStyle>
            <a:lvl1pPr>
              <a:defRPr lang="en-US" sz="1999">
                <a:gradFill flip="none" rotWithShape="1">
                  <a:gsLst>
                    <a:gs pos="0">
                      <a:schemeClr val="tx1"/>
                    </a:gs>
                    <a:gs pos="100000">
                      <a:schemeClr val="tx1">
                        <a:lumMod val="75000"/>
                      </a:schemeClr>
                    </a:gs>
                  </a:gsLst>
                  <a:lin ang="5400000" scaled="0"/>
                  <a:tileRect/>
                </a:gradFill>
              </a:defRPr>
            </a:lvl1pPr>
          </a:lstStyle>
          <a:p>
            <a:pPr marL="0" lvl="0" indent="0">
              <a:buNone/>
            </a:pPr>
            <a:r>
              <a:rPr lang="it-IT"/>
              <a:t>Modifica gli stili del testo dello schema</a:t>
            </a:r>
          </a:p>
        </p:txBody>
      </p:sp>
      <p:sp>
        <p:nvSpPr>
          <p:cNvPr id="4" name="Date Placeholder 3"/>
          <p:cNvSpPr>
            <a:spLocks noGrp="1"/>
          </p:cNvSpPr>
          <p:nvPr>
            <p:ph type="dt" sz="half" idx="10"/>
          </p:nvPr>
        </p:nvSpPr>
        <p:spPr/>
        <p:txBody>
          <a:bodyPr/>
          <a:lstStyle/>
          <a:p>
            <a:fld id="{85846D4C-484F-4A8B-83A2-FE924E040E43}"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220752799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836394" y="786824"/>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998" dirty="0">
                <a:solidFill>
                  <a:schemeClr val="accent1"/>
                </a:solidFill>
              </a:rPr>
              <a:t>“</a:t>
            </a:r>
          </a:p>
        </p:txBody>
      </p:sp>
      <p:sp>
        <p:nvSpPr>
          <p:cNvPr id="15" name="TextBox 14"/>
          <p:cNvSpPr txBox="1"/>
          <p:nvPr/>
        </p:nvSpPr>
        <p:spPr>
          <a:xfrm>
            <a:off x="10435094" y="2743200"/>
            <a:ext cx="609441" cy="584776"/>
          </a:xfrm>
          <a:prstGeom prst="rect">
            <a:avLst/>
          </a:prstGeom>
        </p:spPr>
        <p:txBody>
          <a:bodyPr vert="horz" lIns="91416" tIns="45708" rIns="91416" bIns="4570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998" dirty="0">
                <a:solidFill>
                  <a:schemeClr val="accent1"/>
                </a:solidFill>
              </a:rPr>
              <a:t>”</a:t>
            </a:r>
          </a:p>
        </p:txBody>
      </p:sp>
      <p:sp>
        <p:nvSpPr>
          <p:cNvPr id="2" name="Title 1"/>
          <p:cNvSpPr>
            <a:spLocks noGrp="1"/>
          </p:cNvSpPr>
          <p:nvPr>
            <p:ph type="title"/>
          </p:nvPr>
        </p:nvSpPr>
        <p:spPr>
          <a:xfrm>
            <a:off x="1445836" y="609602"/>
            <a:ext cx="9293977" cy="2743199"/>
          </a:xfrm>
        </p:spPr>
        <p:txBody>
          <a:bodyPr anchor="ctr">
            <a:normAutofit/>
          </a:bodyPr>
          <a:lstStyle>
            <a:lvl1pPr algn="l">
              <a:defRPr sz="3199" b="0" cap="all">
                <a:gradFill flip="none" rotWithShape="1">
                  <a:gsLst>
                    <a:gs pos="0">
                      <a:schemeClr val="tx1"/>
                    </a:gs>
                    <a:gs pos="100000">
                      <a:schemeClr val="tx1">
                        <a:lumMod val="75000"/>
                      </a:schemeClr>
                    </a:gs>
                  </a:gsLst>
                  <a:lin ang="5400000" scaled="0"/>
                  <a:tileRect/>
                </a:gra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141115" y="3886200"/>
            <a:ext cx="9903420" cy="889000"/>
          </a:xfrm>
        </p:spPr>
        <p:txBody>
          <a:bodyPr vert="horz" lIns="91440" tIns="45720" rIns="91440" bIns="45720" rtlCol="0" anchor="b">
            <a:normAutofit/>
          </a:bodyPr>
          <a:lstStyle>
            <a:lvl1pPr>
              <a:buNone/>
              <a:defRPr lang="en-US" sz="2399"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a:t>
            </a:r>
          </a:p>
        </p:txBody>
      </p:sp>
      <p:sp>
        <p:nvSpPr>
          <p:cNvPr id="3" name="Text Placeholder 2"/>
          <p:cNvSpPr>
            <a:spLocks noGrp="1"/>
          </p:cNvSpPr>
          <p:nvPr>
            <p:ph type="body" idx="1"/>
          </p:nvPr>
        </p:nvSpPr>
        <p:spPr>
          <a:xfrm>
            <a:off x="1141114" y="4775200"/>
            <a:ext cx="9903420" cy="1016000"/>
          </a:xfrm>
        </p:spPr>
        <p:txBody>
          <a:bodyPr anchor="t">
            <a:normAutofit/>
          </a:bodyPr>
          <a:lstStyle>
            <a:lvl1pPr marL="0" indent="0" algn="l">
              <a:buNone/>
              <a:defRPr sz="1799">
                <a:gradFill flip="none" rotWithShape="1">
                  <a:gsLst>
                    <a:gs pos="0">
                      <a:schemeClr val="tx1"/>
                    </a:gs>
                    <a:gs pos="100000">
                      <a:schemeClr val="tx1">
                        <a:lumMod val="75000"/>
                      </a:schemeClr>
                    </a:gs>
                  </a:gsLst>
                  <a:lin ang="5400000" scaled="0"/>
                  <a:tileRect/>
                </a:gra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5846D4C-484F-4A8B-83A2-FE924E040E43}"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324906724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41115" y="609602"/>
            <a:ext cx="9903419"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141115" y="3505200"/>
            <a:ext cx="9903420" cy="838200"/>
          </a:xfrm>
        </p:spPr>
        <p:txBody>
          <a:bodyPr vert="horz" lIns="91440" tIns="45720" rIns="91440" bIns="45720" rtlCol="0" anchor="b">
            <a:normAutofit/>
          </a:bodyPr>
          <a:lstStyle>
            <a:lvl1pPr>
              <a:buNone/>
              <a:defRPr lang="en-US" sz="2799"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a:t>
            </a:r>
          </a:p>
        </p:txBody>
      </p:sp>
      <p:sp>
        <p:nvSpPr>
          <p:cNvPr id="3" name="Text Placeholder 2"/>
          <p:cNvSpPr>
            <a:spLocks noGrp="1"/>
          </p:cNvSpPr>
          <p:nvPr>
            <p:ph type="body" idx="1"/>
          </p:nvPr>
        </p:nvSpPr>
        <p:spPr>
          <a:xfrm>
            <a:off x="1141114" y="4343400"/>
            <a:ext cx="9903420" cy="1447800"/>
          </a:xfrm>
        </p:spPr>
        <p:txBody>
          <a:bodyPr anchor="t">
            <a:normAutofit/>
          </a:bodyPr>
          <a:lstStyle>
            <a:lvl1pPr marL="0" indent="0" algn="l">
              <a:buNone/>
              <a:defRPr sz="1799">
                <a:gradFill flip="none" rotWithShape="1">
                  <a:gsLst>
                    <a:gs pos="0">
                      <a:schemeClr val="tx1"/>
                    </a:gs>
                    <a:gs pos="100000">
                      <a:schemeClr val="tx1">
                        <a:lumMod val="75000"/>
                      </a:schemeClr>
                    </a:gs>
                  </a:gsLst>
                  <a:lin ang="5400000" scaled="0"/>
                  <a:tileRect/>
                </a:gra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5846D4C-484F-4A8B-83A2-FE924E040E43}"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174620319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Title 1"/>
          <p:cNvSpPr>
            <a:spLocks noGrp="1"/>
          </p:cNvSpPr>
          <p:nvPr>
            <p:ph type="title"/>
          </p:nvPr>
        </p:nvSpPr>
        <p:spPr>
          <a:xfrm>
            <a:off x="1141116" y="609600"/>
            <a:ext cx="9903418" cy="19050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pPr rtl="0"/>
            <a:fld id="{8D0EF3C6-D854-4575-98E0-CA6066336EDC}" type="datetime1">
              <a:rPr lang="it-IT" smtClean="0"/>
              <a:t>29/10/2025</a:t>
            </a:fld>
            <a:endParaRPr lang="it-IT" dirty="0"/>
          </a:p>
        </p:txBody>
      </p:sp>
      <p:sp>
        <p:nvSpPr>
          <p:cNvPr id="5" name="Footer Placeholder 4"/>
          <p:cNvSpPr>
            <a:spLocks noGrp="1"/>
          </p:cNvSpPr>
          <p:nvPr>
            <p:ph type="ftr" sz="quarter" idx="11"/>
          </p:nvPr>
        </p:nvSpPr>
        <p:spPr/>
        <p:txBody>
          <a:bodyPr/>
          <a:lstStyle/>
          <a:p>
            <a:pPr rtl="0"/>
            <a:r>
              <a:rPr lang="it-IT"/>
              <a:t>Aggiungere un piè di pagina</a:t>
            </a:r>
            <a:endParaRPr lang="it-IT"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201350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4597" y="609600"/>
            <a:ext cx="2209938"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41115" y="609600"/>
            <a:ext cx="7541835" cy="5181600"/>
          </a:xfrm>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5846D4C-484F-4A8B-83A2-FE924E040E43}"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378566672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7" name="Segnaposto contenuto 2"/>
          <p:cNvSpPr>
            <a:spLocks noGrp="1"/>
          </p:cNvSpPr>
          <p:nvPr>
            <p:ph idx="13" hasCustomPrompt="1"/>
          </p:nvPr>
        </p:nvSpPr>
        <p:spPr>
          <a:xfrm>
            <a:off x="1293812" y="685801"/>
            <a:ext cx="10287000" cy="4190999"/>
          </a:xfrm>
        </p:spPr>
        <p:txBody>
          <a:bodyPr rtlCol="0"/>
          <a:lstStyle>
            <a:lvl1pPr>
              <a:defRPr/>
            </a:lvl1pPr>
            <a:lvl2pPr>
              <a:defRPr/>
            </a:lvl2pPr>
            <a:lvl3pPr>
              <a:defRPr/>
            </a:lvl3pPr>
            <a:lvl4pPr>
              <a:defRPr/>
            </a:lvl4pPr>
            <a:lvl5pPr>
              <a:defRPr/>
            </a:lvl5pPr>
            <a:lvl6pPr>
              <a:defRPr/>
            </a:lvl6pPr>
            <a:lvl7pPr>
              <a:defRPr/>
            </a:lvl7pPr>
            <a:lvl8pPr>
              <a:defRPr/>
            </a:lvl8pPr>
            <a:lvl9pPr>
              <a:defRPr/>
            </a:lvl9pPr>
          </a:lstStyle>
          <a:p>
            <a:pPr lvl="0" rtl="0"/>
            <a:r>
              <a:rPr lang="it-IT" dirty="0"/>
              <a:t>Fare clic per modificare lo stile del titolo</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4" name="Segnaposto data 3"/>
          <p:cNvSpPr>
            <a:spLocks noGrp="1"/>
          </p:cNvSpPr>
          <p:nvPr>
            <p:ph type="dt" sz="half" idx="10"/>
          </p:nvPr>
        </p:nvSpPr>
        <p:spPr/>
        <p:txBody>
          <a:bodyPr rtlCol="0"/>
          <a:lstStyle>
            <a:lvl1pPr>
              <a:defRPr/>
            </a:lvl1pPr>
          </a:lstStyle>
          <a:p>
            <a:fld id="{73974C92-EA7E-4A7B-A6F7-26C946469D33}" type="datetime1">
              <a:rPr lang="it-IT" smtClean="0"/>
              <a:pPr/>
              <a:t>29/10/2025</a:t>
            </a:fld>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6" name="Segnaposto numero diapositiva 5"/>
          <p:cNvSpPr>
            <a:spLocks noGrp="1"/>
          </p:cNvSpPr>
          <p:nvPr>
            <p:ph type="sldNum" sz="quarter" idx="12"/>
          </p:nvPr>
        </p:nvSpPr>
        <p:spPr/>
        <p:txBody>
          <a:bodyPr rtlCol="0"/>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143963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7" name="Segnaposto contenuto 2"/>
          <p:cNvSpPr>
            <a:spLocks noGrp="1"/>
          </p:cNvSpPr>
          <p:nvPr>
            <p:ph idx="13" hasCustomPrompt="1"/>
          </p:nvPr>
        </p:nvSpPr>
        <p:spPr>
          <a:xfrm>
            <a:off x="1293812" y="685801"/>
            <a:ext cx="10287000" cy="4190999"/>
          </a:xfrm>
        </p:spPr>
        <p:txBody>
          <a:bodyPr rtlCol="0"/>
          <a:lstStyle>
            <a:lvl1pPr>
              <a:defRPr/>
            </a:lvl1pPr>
            <a:lvl2pPr>
              <a:defRPr/>
            </a:lvl2pPr>
            <a:lvl3pPr>
              <a:defRPr/>
            </a:lvl3pPr>
            <a:lvl4pPr>
              <a:defRPr/>
            </a:lvl4pPr>
            <a:lvl5pPr>
              <a:defRPr/>
            </a:lvl5pPr>
            <a:lvl6pPr>
              <a:defRPr/>
            </a:lvl6pPr>
            <a:lvl7pPr>
              <a:defRPr/>
            </a:lvl7pPr>
            <a:lvl8pPr>
              <a:defRPr/>
            </a:lvl8pPr>
            <a:lvl9pPr>
              <a:defRPr/>
            </a:lvl9pPr>
          </a:lstStyle>
          <a:p>
            <a:pPr lvl="0" rtl="0"/>
            <a:r>
              <a:rPr lang="it-IT" dirty="0"/>
              <a:t>Fare clic per modificare lo stile del titolo</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4" name="Segnaposto data 3"/>
          <p:cNvSpPr>
            <a:spLocks noGrp="1"/>
          </p:cNvSpPr>
          <p:nvPr>
            <p:ph type="dt" sz="half" idx="10"/>
          </p:nvPr>
        </p:nvSpPr>
        <p:spPr/>
        <p:txBody>
          <a:bodyPr rtlCol="0"/>
          <a:lstStyle>
            <a:lvl1pPr>
              <a:defRPr/>
            </a:lvl1pPr>
          </a:lstStyle>
          <a:p>
            <a:fld id="{73974C92-EA7E-4A7B-A6F7-26C946469D33}" type="datetime1">
              <a:rPr lang="it-IT" smtClean="0"/>
              <a:pPr/>
              <a:t>29/10/2025</a:t>
            </a:fld>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6" name="Segnaposto numero diapositiva 5"/>
          <p:cNvSpPr>
            <a:spLocks noGrp="1"/>
          </p:cNvSpPr>
          <p:nvPr>
            <p:ph type="sldNum" sz="quarter" idx="12"/>
          </p:nvPr>
        </p:nvSpPr>
        <p:spPr/>
        <p:txBody>
          <a:bodyPr rtlCol="0"/>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408398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5846D4C-484F-4A8B-83A2-FE924E040E43}"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noProof="0"/>
              <a:t>Aggiungere un piè di pagina</a:t>
            </a:r>
            <a:endParaRPr lang="it-IT" noProof="0"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1737516997"/>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7" name="Segnaposto contenuto 2"/>
          <p:cNvSpPr>
            <a:spLocks noGrp="1"/>
          </p:cNvSpPr>
          <p:nvPr>
            <p:ph idx="13" hasCustomPrompt="1"/>
          </p:nvPr>
        </p:nvSpPr>
        <p:spPr>
          <a:xfrm>
            <a:off x="1293812" y="685801"/>
            <a:ext cx="10287000" cy="4190999"/>
          </a:xfrm>
        </p:spPr>
        <p:txBody>
          <a:bodyPr rtlCol="0"/>
          <a:lstStyle>
            <a:lvl1pPr>
              <a:defRPr/>
            </a:lvl1pPr>
            <a:lvl2pPr>
              <a:defRPr/>
            </a:lvl2pPr>
            <a:lvl3pPr>
              <a:defRPr/>
            </a:lvl3pPr>
            <a:lvl4pPr>
              <a:defRPr/>
            </a:lvl4pPr>
            <a:lvl5pPr>
              <a:defRPr/>
            </a:lvl5pPr>
            <a:lvl6pPr>
              <a:defRPr/>
            </a:lvl6pPr>
            <a:lvl7pPr>
              <a:defRPr/>
            </a:lvl7pPr>
            <a:lvl8pPr>
              <a:defRPr/>
            </a:lvl8pPr>
            <a:lvl9pPr>
              <a:defRPr/>
            </a:lvl9pPr>
          </a:lstStyle>
          <a:p>
            <a:pPr lvl="0" rtl="0"/>
            <a:r>
              <a:rPr lang="it-IT" dirty="0"/>
              <a:t>Fare clic per modificare lo stile del titolo</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4" name="Segnaposto data 3"/>
          <p:cNvSpPr>
            <a:spLocks noGrp="1"/>
          </p:cNvSpPr>
          <p:nvPr>
            <p:ph type="dt" sz="half" idx="10"/>
          </p:nvPr>
        </p:nvSpPr>
        <p:spPr/>
        <p:txBody>
          <a:bodyPr rtlCol="0"/>
          <a:lstStyle>
            <a:lvl1pPr>
              <a:defRPr/>
            </a:lvl1pPr>
          </a:lstStyle>
          <a:p>
            <a:fld id="{73974C92-EA7E-4A7B-A6F7-26C946469D33}" type="datetime1">
              <a:rPr lang="it-IT" smtClean="0"/>
              <a:pPr/>
              <a:t>29/10/2025</a:t>
            </a:fld>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6" name="Segnaposto numero diapositiva 5"/>
          <p:cNvSpPr>
            <a:spLocks noGrp="1"/>
          </p:cNvSpPr>
          <p:nvPr>
            <p:ph type="sldNum" sz="quarter" idx="12"/>
          </p:nvPr>
        </p:nvSpPr>
        <p:spPr/>
        <p:txBody>
          <a:bodyPr rtlCol="0"/>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3997362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 dello schema</a:t>
            </a:r>
            <a:endParaRPr lang="it-IT" dirty="0"/>
          </a:p>
        </p:txBody>
      </p:sp>
      <p:sp>
        <p:nvSpPr>
          <p:cNvPr id="7" name="Segnaposto contenuto 2"/>
          <p:cNvSpPr>
            <a:spLocks noGrp="1"/>
          </p:cNvSpPr>
          <p:nvPr>
            <p:ph idx="13" hasCustomPrompt="1"/>
          </p:nvPr>
        </p:nvSpPr>
        <p:spPr>
          <a:xfrm>
            <a:off x="1293812" y="685801"/>
            <a:ext cx="10287000" cy="4190999"/>
          </a:xfrm>
        </p:spPr>
        <p:txBody>
          <a:bodyPr rtlCol="0"/>
          <a:lstStyle>
            <a:lvl1pPr>
              <a:defRPr/>
            </a:lvl1pPr>
            <a:lvl2pPr>
              <a:defRPr/>
            </a:lvl2pPr>
            <a:lvl3pPr>
              <a:defRPr/>
            </a:lvl3pPr>
            <a:lvl4pPr>
              <a:defRPr/>
            </a:lvl4pPr>
            <a:lvl5pPr>
              <a:defRPr/>
            </a:lvl5pPr>
            <a:lvl6pPr>
              <a:defRPr/>
            </a:lvl6pPr>
            <a:lvl7pPr>
              <a:defRPr/>
            </a:lvl7pPr>
            <a:lvl8pPr>
              <a:defRPr/>
            </a:lvl8pPr>
            <a:lvl9pPr>
              <a:defRPr/>
            </a:lvl9pPr>
          </a:lstStyle>
          <a:p>
            <a:pPr lvl="0" rtl="0"/>
            <a:r>
              <a:rPr lang="it-IT" dirty="0"/>
              <a:t>Fare clic per modificare lo stile del titolo</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4" name="Segnaposto data 3"/>
          <p:cNvSpPr>
            <a:spLocks noGrp="1"/>
          </p:cNvSpPr>
          <p:nvPr>
            <p:ph type="dt" sz="half" idx="10"/>
          </p:nvPr>
        </p:nvSpPr>
        <p:spPr/>
        <p:txBody>
          <a:bodyPr rtlCol="0"/>
          <a:lstStyle>
            <a:lvl1pPr>
              <a:defRPr/>
            </a:lvl1pPr>
          </a:lstStyle>
          <a:p>
            <a:fld id="{73974C92-EA7E-4A7B-A6F7-26C946469D33}" type="datetime1">
              <a:rPr lang="it-IT" smtClean="0"/>
              <a:pPr/>
              <a:t>29/10/2025</a:t>
            </a:fld>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6" name="Segnaposto numero diapositiva 5"/>
          <p:cNvSpPr>
            <a:spLocks noGrp="1"/>
          </p:cNvSpPr>
          <p:nvPr>
            <p:ph type="sldNum" sz="quarter" idx="12"/>
          </p:nvPr>
        </p:nvSpPr>
        <p:spPr/>
        <p:txBody>
          <a:bodyPr rtlCol="0"/>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82874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750557" y="3308581"/>
            <a:ext cx="8684538" cy="1468800"/>
          </a:xfrm>
        </p:spPr>
        <p:txBody>
          <a:bodyPr anchor="b"/>
          <a:lstStyle>
            <a:lvl1pPr algn="r">
              <a:defRPr sz="3999"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50555" y="4777381"/>
            <a:ext cx="8684539" cy="860400"/>
          </a:xfrm>
        </p:spPr>
        <p:txBody>
          <a:bodyPr anchor="t">
            <a:normAutofit/>
          </a:bodyPr>
          <a:lstStyle>
            <a:lvl1pPr marL="0" indent="0" algn="r">
              <a:buNone/>
              <a:defRPr sz="1999">
                <a:gradFill flip="none" rotWithShape="1">
                  <a:gsLst>
                    <a:gs pos="0">
                      <a:schemeClr val="tx1"/>
                    </a:gs>
                    <a:gs pos="100000">
                      <a:schemeClr val="tx1">
                        <a:lumMod val="75000"/>
                      </a:schemeClr>
                    </a:gs>
                  </a:gsLst>
                  <a:lin ang="5400000" scaled="0"/>
                  <a:tileRect/>
                </a:gra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F77444E-3406-4FAD-B63F-A22793D4CFB2}" type="datetime1">
              <a:rPr lang="it-IT" smtClean="0"/>
              <a:pPr/>
              <a:t>29/10/2025</a:t>
            </a:fld>
            <a:endParaRPr lang="it-IT" dirty="0"/>
          </a:p>
        </p:txBody>
      </p:sp>
      <p:sp>
        <p:nvSpPr>
          <p:cNvPr id="5" name="Footer Placeholder 4"/>
          <p:cNvSpPr>
            <a:spLocks noGrp="1"/>
          </p:cNvSpPr>
          <p:nvPr>
            <p:ph type="ftr" sz="quarter" idx="11"/>
          </p:nvPr>
        </p:nvSpPr>
        <p:spPr/>
        <p:txBody>
          <a:bodyPr/>
          <a:lstStyle/>
          <a:p>
            <a:pPr rtl="0"/>
            <a:r>
              <a:rPr lang="it-IT"/>
              <a:t>Aggiungere un piè di pagina</a:t>
            </a:r>
            <a:endParaRPr lang="it-IT" dirty="0"/>
          </a:p>
        </p:txBody>
      </p:sp>
      <p:sp>
        <p:nvSpPr>
          <p:cNvPr id="6" name="Slide Number Placeholder 5"/>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1296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41115" y="2667000"/>
            <a:ext cx="4875530" cy="3124201"/>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69005" y="2667000"/>
            <a:ext cx="4875530" cy="3124200"/>
          </a:xfrm>
        </p:spPr>
        <p:txBody>
          <a:bodyPr>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rtl="0"/>
            <a:fld id="{BD5FFF6B-1264-45F8-90B2-234E9B1E4DA0}" type="datetime1">
              <a:rPr lang="it-IT" smtClean="0"/>
              <a:t>29/10/2025</a:t>
            </a:fld>
            <a:endParaRPr lang="it-IT" dirty="0"/>
          </a:p>
        </p:txBody>
      </p:sp>
      <p:sp>
        <p:nvSpPr>
          <p:cNvPr id="6" name="Footer Placeholder 5"/>
          <p:cNvSpPr>
            <a:spLocks noGrp="1"/>
          </p:cNvSpPr>
          <p:nvPr>
            <p:ph type="ftr" sz="quarter" idx="11"/>
          </p:nvPr>
        </p:nvSpPr>
        <p:spPr/>
        <p:txBody>
          <a:bodyPr/>
          <a:lstStyle/>
          <a:p>
            <a:pPr rtl="0"/>
            <a:r>
              <a:rPr lang="it-IT"/>
              <a:t>Aggiungere un piè di pagina</a:t>
            </a:r>
            <a:endParaRPr lang="it-IT" dirty="0"/>
          </a:p>
        </p:txBody>
      </p:sp>
      <p:sp>
        <p:nvSpPr>
          <p:cNvPr id="7" name="Slide Number Placeholder 6"/>
          <p:cNvSpPr>
            <a:spLocks noGrp="1"/>
          </p:cNvSpPr>
          <p:nvPr>
            <p:ph type="sldNum" sz="quarter" idx="12"/>
          </p:nvPr>
        </p:nvSpPr>
        <p:spPr/>
        <p:txBody>
          <a:bodyPr/>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353392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28908" y="2658533"/>
            <a:ext cx="4587736" cy="576262"/>
          </a:xfrm>
        </p:spPr>
        <p:txBody>
          <a:bodyPr anchor="b">
            <a:noAutofit/>
          </a:bodyPr>
          <a:lstStyle>
            <a:lvl1pPr marL="0" indent="0">
              <a:buNone/>
              <a:defRPr sz="27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141115" y="3243263"/>
            <a:ext cx="4875530" cy="2547937"/>
          </a:xfrm>
        </p:spPr>
        <p:txBody>
          <a:bodyPr anchor="t">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41455" y="2667000"/>
            <a:ext cx="4603081" cy="576262"/>
          </a:xfrm>
        </p:spPr>
        <p:txBody>
          <a:bodyPr anchor="b">
            <a:noAutofit/>
          </a:bodyPr>
          <a:lstStyle>
            <a:lvl1pPr marL="0" indent="0">
              <a:buNone/>
              <a:defRPr sz="27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69006" y="3243263"/>
            <a:ext cx="4875531" cy="2547937"/>
          </a:xfrm>
        </p:spPr>
        <p:txBody>
          <a:bodyPr anchor="t">
            <a:normAutofit/>
          </a:bodyPr>
          <a:lstStyle>
            <a:lvl1pPr>
              <a:defRPr sz="1799"/>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pPr rtl="0"/>
            <a:fld id="{F8D8F051-AF2B-4FAF-9AB8-7895B675CA51}" type="datetime1">
              <a:rPr lang="it-IT" smtClean="0"/>
              <a:t>29/10/2025</a:t>
            </a:fld>
            <a:endParaRPr lang="it-IT" dirty="0"/>
          </a:p>
        </p:txBody>
      </p:sp>
      <p:sp>
        <p:nvSpPr>
          <p:cNvPr id="8" name="Footer Placeholder 7"/>
          <p:cNvSpPr>
            <a:spLocks noGrp="1"/>
          </p:cNvSpPr>
          <p:nvPr>
            <p:ph type="ftr" sz="quarter" idx="11"/>
          </p:nvPr>
        </p:nvSpPr>
        <p:spPr/>
        <p:txBody>
          <a:bodyPr/>
          <a:lstStyle/>
          <a:p>
            <a:pPr rtl="0"/>
            <a:r>
              <a:rPr lang="it-IT"/>
              <a:t>Aggiungere un piè di pagina</a:t>
            </a:r>
            <a:endParaRPr lang="it-IT" dirty="0"/>
          </a:p>
        </p:txBody>
      </p:sp>
      <p:sp>
        <p:nvSpPr>
          <p:cNvPr id="9" name="Slide Number Placeholder 8"/>
          <p:cNvSpPr>
            <a:spLocks noGrp="1"/>
          </p:cNvSpPr>
          <p:nvPr>
            <p:ph type="sldNum" sz="quarter" idx="12"/>
          </p:nvPr>
        </p:nvSpPr>
        <p:spPr/>
        <p:txBody>
          <a:bodyPr/>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1814183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rtl="0"/>
            <a:fld id="{0C149100-68F2-472B-8EB1-858B5904945A}" type="datetime1">
              <a:rPr lang="it-IT" smtClean="0"/>
              <a:t>29/10/2025</a:t>
            </a:fld>
            <a:endParaRPr lang="it-IT" dirty="0"/>
          </a:p>
        </p:txBody>
      </p:sp>
      <p:sp>
        <p:nvSpPr>
          <p:cNvPr id="4" name="Footer Placeholder 3"/>
          <p:cNvSpPr>
            <a:spLocks noGrp="1"/>
          </p:cNvSpPr>
          <p:nvPr>
            <p:ph type="ftr" sz="quarter" idx="11"/>
          </p:nvPr>
        </p:nvSpPr>
        <p:spPr/>
        <p:txBody>
          <a:bodyPr/>
          <a:lstStyle/>
          <a:p>
            <a:pPr rtl="0"/>
            <a:r>
              <a:rPr lang="it-IT"/>
              <a:t>Aggiungere un piè di pagina</a:t>
            </a:r>
            <a:endParaRPr lang="it-IT" dirty="0"/>
          </a:p>
        </p:txBody>
      </p:sp>
      <p:sp>
        <p:nvSpPr>
          <p:cNvPr id="5" name="Slide Number Placeholder 4"/>
          <p:cNvSpPr>
            <a:spLocks noGrp="1"/>
          </p:cNvSpPr>
          <p:nvPr>
            <p:ph type="sldNum" sz="quarter" idx="12"/>
          </p:nvPr>
        </p:nvSpPr>
        <p:spPr/>
        <p:txBody>
          <a:bodyPr/>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2668693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846D4C-484F-4A8B-83A2-FE924E040E43}" type="datetime1">
              <a:rPr lang="it-IT" smtClean="0"/>
              <a:pPr/>
              <a:t>29/10/2025</a:t>
            </a:fld>
            <a:endParaRPr lang="it-IT" dirty="0"/>
          </a:p>
        </p:txBody>
      </p:sp>
      <p:sp>
        <p:nvSpPr>
          <p:cNvPr id="3" name="Footer Placeholder 2"/>
          <p:cNvSpPr>
            <a:spLocks noGrp="1"/>
          </p:cNvSpPr>
          <p:nvPr>
            <p:ph type="ftr" sz="quarter" idx="11"/>
          </p:nvPr>
        </p:nvSpPr>
        <p:spPr/>
        <p:txBody>
          <a:bodyPr/>
          <a:lstStyle/>
          <a:p>
            <a:pPr rtl="0"/>
            <a:r>
              <a:rPr lang="it-IT" noProof="0"/>
              <a:t>Aggiungere un piè di pagina</a:t>
            </a:r>
            <a:endParaRPr lang="it-IT" noProof="0" dirty="0"/>
          </a:p>
        </p:txBody>
      </p:sp>
      <p:sp>
        <p:nvSpPr>
          <p:cNvPr id="4" name="Slide Number Placeholder 3"/>
          <p:cNvSpPr>
            <a:spLocks noGrp="1"/>
          </p:cNvSpPr>
          <p:nvPr>
            <p:ph type="sldNum" sz="quarter" idx="12"/>
          </p:nvPr>
        </p:nvSpPr>
        <p:spPr/>
        <p:txBody>
          <a:body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407734200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114" y="1600200"/>
            <a:ext cx="3548197" cy="1371600"/>
          </a:xfrm>
        </p:spPr>
        <p:txBody>
          <a:bodyPr anchor="b">
            <a:normAutofit/>
          </a:bodyPr>
          <a:lstStyle>
            <a:lvl1pPr algn="l">
              <a:defRPr sz="2399"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2483" y="609601"/>
            <a:ext cx="5942053" cy="5181600"/>
          </a:xfrm>
        </p:spPr>
        <p:txBody>
          <a:bodyPr anchor="ctr">
            <a:normAutofit/>
          </a:bodyPr>
          <a:lstStyle>
            <a:lvl1pPr>
              <a:defRPr sz="1999"/>
            </a:lvl1pPr>
            <a:lvl2pPr>
              <a:defRPr sz="1799"/>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41114" y="2971800"/>
            <a:ext cx="3548197" cy="1828800"/>
          </a:xfrm>
        </p:spPr>
        <p:txBody>
          <a:bodyPr>
            <a:normAutofit/>
          </a:bodyPr>
          <a:lstStyle>
            <a:lvl1pPr marL="0" indent="0">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pPr rtl="0"/>
            <a:fld id="{C3D33D67-A55D-40D6-9798-B8B39FB901BA}" type="datetime1">
              <a:rPr lang="it-IT" smtClean="0"/>
              <a:t>29/10/2025</a:t>
            </a:fld>
            <a:endParaRPr lang="it-IT" dirty="0"/>
          </a:p>
        </p:txBody>
      </p:sp>
      <p:sp>
        <p:nvSpPr>
          <p:cNvPr id="6" name="Footer Placeholder 5"/>
          <p:cNvSpPr>
            <a:spLocks noGrp="1"/>
          </p:cNvSpPr>
          <p:nvPr>
            <p:ph type="ftr" sz="quarter" idx="11"/>
          </p:nvPr>
        </p:nvSpPr>
        <p:spPr/>
        <p:txBody>
          <a:bodyPr/>
          <a:lstStyle/>
          <a:p>
            <a:pPr rtl="0"/>
            <a:r>
              <a:rPr lang="it-IT"/>
              <a:t>Aggiungere un piè di pagina</a:t>
            </a:r>
            <a:endParaRPr lang="it-IT" dirty="0"/>
          </a:p>
        </p:txBody>
      </p:sp>
      <p:sp>
        <p:nvSpPr>
          <p:cNvPr id="7" name="Slide Number Placeholder 6"/>
          <p:cNvSpPr>
            <a:spLocks noGrp="1"/>
          </p:cNvSpPr>
          <p:nvPr>
            <p:ph type="sldNum" sz="quarter" idx="12"/>
          </p:nvPr>
        </p:nvSpPr>
        <p:spPr/>
        <p:txBody>
          <a:bodyPr/>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245934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114" y="1600200"/>
            <a:ext cx="5332612" cy="1371600"/>
          </a:xfrm>
        </p:spPr>
        <p:txBody>
          <a:bodyPr anchor="b">
            <a:normAutofit/>
          </a:bodyPr>
          <a:lstStyle>
            <a:lvl1pPr algn="l">
              <a:defRPr sz="2799"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431797" y="-18288"/>
            <a:ext cx="3275746"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114" y="2971800"/>
            <a:ext cx="5332612" cy="1828800"/>
          </a:xfrm>
        </p:spPr>
        <p:txBody>
          <a:bodyPr>
            <a:normAutofit/>
          </a:bodyPr>
          <a:lstStyle>
            <a:lvl1pPr marL="0" indent="0">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6397545" y="5883276"/>
            <a:ext cx="914162" cy="365125"/>
          </a:xfrm>
        </p:spPr>
        <p:txBody>
          <a:bodyPr/>
          <a:lstStyle/>
          <a:p>
            <a:pPr rtl="0"/>
            <a:fld id="{D9004A22-E72A-438B-B78D-27E408A915A6}" type="datetime1">
              <a:rPr lang="it-IT" smtClean="0"/>
              <a:t>29/10/2025</a:t>
            </a:fld>
            <a:endParaRPr lang="it-IT" dirty="0"/>
          </a:p>
        </p:txBody>
      </p:sp>
      <p:sp>
        <p:nvSpPr>
          <p:cNvPr id="6" name="Footer Placeholder 5"/>
          <p:cNvSpPr>
            <a:spLocks noGrp="1"/>
          </p:cNvSpPr>
          <p:nvPr>
            <p:ph type="ftr" sz="quarter" idx="11"/>
          </p:nvPr>
        </p:nvSpPr>
        <p:spPr>
          <a:xfrm>
            <a:off x="1141115" y="5883276"/>
            <a:ext cx="5104070" cy="365125"/>
          </a:xfrm>
        </p:spPr>
        <p:txBody>
          <a:bodyPr/>
          <a:lstStyle/>
          <a:p>
            <a:pPr rtl="0"/>
            <a:r>
              <a:rPr lang="it-IT"/>
              <a:t>Aggiungere un piè di pagina</a:t>
            </a:r>
            <a:endParaRPr lang="it-IT" dirty="0"/>
          </a:p>
        </p:txBody>
      </p:sp>
      <p:sp>
        <p:nvSpPr>
          <p:cNvPr id="7" name="Slide Number Placeholder 6"/>
          <p:cNvSpPr>
            <a:spLocks noGrp="1"/>
          </p:cNvSpPr>
          <p:nvPr>
            <p:ph type="sldNum" sz="quarter" idx="12"/>
          </p:nvPr>
        </p:nvSpPr>
        <p:spPr>
          <a:xfrm>
            <a:off x="10739815" y="5883276"/>
            <a:ext cx="322483" cy="365125"/>
          </a:xfrm>
        </p:spPr>
        <p:txBody>
          <a:bodyPr/>
          <a:lstStyle/>
          <a:p>
            <a:pPr rtl="0"/>
            <a:fld id="{A3F31473-23EB-4724-8B59-FE6D21D89FA4}" type="slidenum">
              <a:rPr lang="it-IT" noProof="0" smtClean="0"/>
              <a:t>‹#›</a:t>
            </a:fld>
            <a:endParaRPr lang="it-IT" noProof="0" dirty="0"/>
          </a:p>
        </p:txBody>
      </p:sp>
    </p:spTree>
    <p:extLst>
      <p:ext uri="{BB962C8B-B14F-4D97-AF65-F5344CB8AC3E}">
        <p14:creationId xmlns:p14="http://schemas.microsoft.com/office/powerpoint/2010/main" val="256475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116" y="609600"/>
            <a:ext cx="9903418" cy="19050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116" y="2667000"/>
            <a:ext cx="9903418" cy="3124201"/>
          </a:xfrm>
          <a:prstGeom prst="rect">
            <a:avLst/>
          </a:prstGeom>
        </p:spPr>
        <p:txBody>
          <a:bodyPr vert="horz" lIns="91440" tIns="45720" rIns="91440" bIns="45720" rtlCol="0"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835311" y="5883276"/>
            <a:ext cx="1599783"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85846D4C-484F-4A8B-83A2-FE924E040E43}" type="datetime1">
              <a:rPr lang="it-IT" smtClean="0"/>
              <a:pPr/>
              <a:t>29/10/2025</a:t>
            </a:fld>
            <a:endParaRPr lang="it-IT" dirty="0"/>
          </a:p>
        </p:txBody>
      </p:sp>
      <p:sp>
        <p:nvSpPr>
          <p:cNvPr id="5" name="Footer Placeholder 4"/>
          <p:cNvSpPr>
            <a:spLocks noGrp="1"/>
          </p:cNvSpPr>
          <p:nvPr>
            <p:ph type="ftr" sz="quarter" idx="3"/>
          </p:nvPr>
        </p:nvSpPr>
        <p:spPr>
          <a:xfrm>
            <a:off x="1141115" y="5883276"/>
            <a:ext cx="7541835"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pPr rtl="0"/>
            <a:r>
              <a:rPr lang="it-IT" noProof="0"/>
              <a:t>Aggiungere un piè di pagina</a:t>
            </a:r>
            <a:endParaRPr lang="it-IT" noProof="0" dirty="0"/>
          </a:p>
        </p:txBody>
      </p:sp>
      <p:sp>
        <p:nvSpPr>
          <p:cNvPr id="6" name="Slide Number Placeholder 5"/>
          <p:cNvSpPr>
            <a:spLocks noGrp="1"/>
          </p:cNvSpPr>
          <p:nvPr>
            <p:ph type="sldNum" sz="quarter" idx="4"/>
          </p:nvPr>
        </p:nvSpPr>
        <p:spPr>
          <a:xfrm>
            <a:off x="10511275" y="5883276"/>
            <a:ext cx="551023"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pPr rtl="0"/>
            <a:fld id="{A3F31473-23EB-4724-8B59-FE6D21D89FA4}" type="slidenum">
              <a:rPr lang="it-IT" noProof="0" smtClean="0"/>
              <a:pPr rtl="0"/>
              <a:t>‹#›</a:t>
            </a:fld>
            <a:endParaRPr lang="it-IT" noProof="0" dirty="0"/>
          </a:p>
        </p:txBody>
      </p:sp>
    </p:spTree>
    <p:extLst>
      <p:ext uri="{BB962C8B-B14F-4D97-AF65-F5344CB8AC3E}">
        <p14:creationId xmlns:p14="http://schemas.microsoft.com/office/powerpoint/2010/main" val="20425571"/>
      </p:ext>
    </p:extLst>
  </p:cSld>
  <p:clrMap bg1="dk1" tx1="lt1" bg2="dk2" tx2="lt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691" r:id="rId19"/>
    <p:sldLayoutId id="2147483692" r:id="rId20"/>
    <p:sldLayoutId id="2147483693"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063" rtl="0" eaLnBrk="1" latinLnBrk="0" hangingPunct="1">
        <a:spcBef>
          <a:spcPct val="0"/>
        </a:spcBef>
        <a:buNone/>
        <a:defRPr sz="3199"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664" indent="-285664" algn="l" defTabSz="457063" rtl="0" eaLnBrk="1" latinLnBrk="0" hangingPunct="1">
        <a:spcBef>
          <a:spcPct val="20000"/>
        </a:spcBef>
        <a:spcAft>
          <a:spcPts val="600"/>
        </a:spcAft>
        <a:buClr>
          <a:schemeClr val="tx1"/>
        </a:buClr>
        <a:buSzPct val="100000"/>
        <a:buFont typeface="Arial"/>
        <a:buChar char="•"/>
        <a:defRPr sz="1999"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727" indent="-285664" algn="l" defTabSz="457063" rtl="0" eaLnBrk="1" latinLnBrk="0" hangingPunct="1">
        <a:spcBef>
          <a:spcPct val="20000"/>
        </a:spcBef>
        <a:spcAft>
          <a:spcPts val="600"/>
        </a:spcAft>
        <a:buClr>
          <a:schemeClr val="tx1"/>
        </a:buClr>
        <a:buSzPct val="100000"/>
        <a:buFont typeface="Arial"/>
        <a:buChar char="•"/>
        <a:defRPr sz="1799"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199790" indent="-285664" algn="l" defTabSz="457063"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2587" indent="-171399" algn="l" defTabSz="457063"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1999650" indent="-171399" algn="l" defTabSz="457063"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3846" indent="-228531" algn="l" defTabSz="457063"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0908" indent="-228531" algn="l" defTabSz="457063"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7971" indent="-228531" algn="l" defTabSz="457063"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5034" indent="-228531" algn="l" defTabSz="457063"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17_3947506F.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1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29.JP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1.jp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image" Target="../media/image7.png"/><Relationship Id="rId7" Type="http://schemas.openxmlformats.org/officeDocument/2006/relationships/image" Target="../media/image30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customXml" Target="../ink/ink1.xml"/><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10.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microsoft.com/office/2018/10/relationships/comments" Target="../comments/modernComment_126_CA0EEABD.xml"/><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jp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9.jp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488DC5A0-64AA-4503-A32F-A8CA2F6E8193}"/>
              </a:ext>
            </a:extLst>
          </p:cNvPr>
          <p:cNvSpPr>
            <a:spLocks noGrp="1"/>
          </p:cNvSpPr>
          <p:nvPr>
            <p:ph type="subTitle" idx="1"/>
          </p:nvPr>
        </p:nvSpPr>
        <p:spPr>
          <a:xfrm>
            <a:off x="117748" y="2420888"/>
            <a:ext cx="8352928" cy="2412086"/>
          </a:xfrm>
        </p:spPr>
        <p:txBody>
          <a:bodyPr>
            <a:normAutofit fontScale="85000" lnSpcReduction="20000"/>
          </a:bodyPr>
          <a:lstStyle/>
          <a:p>
            <a:r>
              <a:rPr lang="ru-RU" sz="40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ПРИГЛАШАЕМ К ЗНАКОМСТВУ</a:t>
            </a:r>
            <a:endParaRPr lang="it-IT" sz="40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endParaRPr>
          </a:p>
          <a:p>
            <a:r>
              <a:rPr lang="ru-RU" sz="40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С оксидом </a:t>
            </a:r>
            <a:r>
              <a:rPr lang="ru-RU" sz="4000" b="1" cap="all" dirty="0" err="1">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ЦИРКОНИя</a:t>
            </a:r>
            <a:r>
              <a:rPr lang="it-IT" sz="40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 </a:t>
            </a:r>
            <a:r>
              <a:rPr lang="ru-RU" sz="40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 </a:t>
            </a:r>
          </a:p>
          <a:p>
            <a:r>
              <a:rPr lang="it-IT" sz="40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ORODENT</a:t>
            </a:r>
          </a:p>
          <a:p>
            <a:r>
              <a:rPr lang="it-IT" sz="40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2025</a:t>
            </a:r>
          </a:p>
          <a:p>
            <a:endParaRPr lang="it-IT" sz="5400"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endParaRPr>
          </a:p>
          <a:p>
            <a:endParaRPr lang="it-IT" sz="4400" b="1" dirty="0"/>
          </a:p>
        </p:txBody>
      </p:sp>
      <p:pic>
        <p:nvPicPr>
          <p:cNvPr id="20" name="Immagine 19">
            <a:extLst>
              <a:ext uri="{FF2B5EF4-FFF2-40B4-BE49-F238E27FC236}">
                <a16:creationId xmlns:a16="http://schemas.microsoft.com/office/drawing/2014/main" id="{D364E922-A15A-0C1A-6F1A-FDC95741E2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7655" y="-100825"/>
            <a:ext cx="4080870" cy="4080870"/>
          </a:xfrm>
          <a:prstGeom prst="rect">
            <a:avLst/>
          </a:prstGeom>
        </p:spPr>
      </p:pic>
      <p:pic>
        <p:nvPicPr>
          <p:cNvPr id="22" name="Immagine 21">
            <a:extLst>
              <a:ext uri="{FF2B5EF4-FFF2-40B4-BE49-F238E27FC236}">
                <a16:creationId xmlns:a16="http://schemas.microsoft.com/office/drawing/2014/main" id="{9726FB76-AFBF-771D-9FFB-D33963F8D7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9756" y="1"/>
            <a:ext cx="3059859" cy="1705628"/>
          </a:xfrm>
          <a:prstGeom prst="rect">
            <a:avLst/>
          </a:prstGeom>
        </p:spPr>
      </p:pic>
      <p:pic>
        <p:nvPicPr>
          <p:cNvPr id="26" name="Immagine 25">
            <a:extLst>
              <a:ext uri="{FF2B5EF4-FFF2-40B4-BE49-F238E27FC236}">
                <a16:creationId xmlns:a16="http://schemas.microsoft.com/office/drawing/2014/main" id="{78C1C860-DFB4-EBDF-547D-BC88ECBB37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68531" y="4077072"/>
            <a:ext cx="3750792" cy="3750792"/>
          </a:xfrm>
          <a:prstGeom prst="rect">
            <a:avLst/>
          </a:prstGeom>
        </p:spPr>
      </p:pic>
    </p:spTree>
    <p:extLst>
      <p:ext uri="{BB962C8B-B14F-4D97-AF65-F5344CB8AC3E}">
        <p14:creationId xmlns:p14="http://schemas.microsoft.com/office/powerpoint/2010/main" val="96097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magine 31">
            <a:extLst>
              <a:ext uri="{FF2B5EF4-FFF2-40B4-BE49-F238E27FC236}">
                <a16:creationId xmlns:a16="http://schemas.microsoft.com/office/drawing/2014/main" id="{513E99E5-CF05-4B11-9346-42FFE95DC758}"/>
              </a:ext>
            </a:extLst>
          </p:cNvPr>
          <p:cNvPicPr>
            <a:picLocks noChangeAspect="1"/>
          </p:cNvPicPr>
          <p:nvPr/>
        </p:nvPicPr>
        <p:blipFill>
          <a:blip r:embed="rId3"/>
          <a:stretch>
            <a:fillRect/>
          </a:stretch>
        </p:blipFill>
        <p:spPr>
          <a:xfrm>
            <a:off x="-12656" y="17206"/>
            <a:ext cx="12192153" cy="7092788"/>
          </a:xfrm>
          <a:prstGeom prst="rect">
            <a:avLst/>
          </a:prstGeom>
        </p:spPr>
      </p:pic>
      <p:pic>
        <p:nvPicPr>
          <p:cNvPr id="7" name="Immagine 6">
            <a:extLst>
              <a:ext uri="{FF2B5EF4-FFF2-40B4-BE49-F238E27FC236}">
                <a16:creationId xmlns:a16="http://schemas.microsoft.com/office/drawing/2014/main" id="{A889211B-9025-903A-BD48-E7BE63396E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836" y="692696"/>
            <a:ext cx="2366251" cy="1440160"/>
          </a:xfrm>
          <a:prstGeom prst="rect">
            <a:avLst/>
          </a:prstGeom>
        </p:spPr>
      </p:pic>
      <p:sp>
        <p:nvSpPr>
          <p:cNvPr id="5" name="Titolo 1">
            <a:extLst>
              <a:ext uri="{FF2B5EF4-FFF2-40B4-BE49-F238E27FC236}">
                <a16:creationId xmlns:a16="http://schemas.microsoft.com/office/drawing/2014/main" id="{EBF9C6F7-38DA-7A26-70C5-FC1AE08226AA}"/>
              </a:ext>
            </a:extLst>
          </p:cNvPr>
          <p:cNvSpPr>
            <a:spLocks noGrp="1"/>
          </p:cNvSpPr>
          <p:nvPr>
            <p:ph type="title"/>
          </p:nvPr>
        </p:nvSpPr>
        <p:spPr>
          <a:xfrm>
            <a:off x="6453904" y="186824"/>
            <a:ext cx="5570525" cy="1965920"/>
          </a:xfrm>
        </p:spPr>
        <p:txBody>
          <a:bodyPr>
            <a:normAutofit/>
          </a:bodyPr>
          <a:lstStyle/>
          <a:p>
            <a:r>
              <a:rPr lang="ru-RU" sz="2800" b="1" i="1" u="sng" dirty="0">
                <a:solidFill>
                  <a:schemeClr val="tx1"/>
                </a:solidFill>
                <a:effectLst/>
              </a:rPr>
              <a:t>Давайте посмотрим, как изготавливается </a:t>
            </a:r>
            <a:r>
              <a:rPr lang="ru-RU" sz="3200" b="1" i="1" u="sng" dirty="0">
                <a:solidFill>
                  <a:schemeClr val="tx1"/>
                </a:solidFill>
                <a:effectLst/>
              </a:rPr>
              <a:t> диск из оксида циркония</a:t>
            </a:r>
            <a:endParaRPr lang="it-IT" sz="3200" b="1" i="1" u="sng" dirty="0">
              <a:solidFill>
                <a:schemeClr val="tx1"/>
              </a:solidFill>
            </a:endParaRPr>
          </a:p>
        </p:txBody>
      </p:sp>
      <p:sp>
        <p:nvSpPr>
          <p:cNvPr id="8" name="CasellaDiTesto 7">
            <a:extLst>
              <a:ext uri="{FF2B5EF4-FFF2-40B4-BE49-F238E27FC236}">
                <a16:creationId xmlns:a16="http://schemas.microsoft.com/office/drawing/2014/main" id="{77573FB9-7938-40B6-9B4B-F0331DF25D88}"/>
              </a:ext>
            </a:extLst>
          </p:cNvPr>
          <p:cNvSpPr txBox="1"/>
          <p:nvPr/>
        </p:nvSpPr>
        <p:spPr>
          <a:xfrm>
            <a:off x="811534" y="2515641"/>
            <a:ext cx="5544616" cy="707886"/>
          </a:xfrm>
          <a:prstGeom prst="rect">
            <a:avLst/>
          </a:prstGeom>
          <a:noFill/>
        </p:spPr>
        <p:txBody>
          <a:bodyPr wrap="square">
            <a:spAutoFit/>
          </a:bodyPr>
          <a:lstStyle/>
          <a:p>
            <a:r>
              <a:rPr lang="ru-RU" sz="4000" b="0" i="0" dirty="0">
                <a:effectLst/>
                <a:latin typeface="YS Text"/>
              </a:rPr>
              <a:t>Порошковая технология</a:t>
            </a:r>
            <a:endParaRPr lang="it-IT" sz="4000" dirty="0"/>
          </a:p>
        </p:txBody>
      </p:sp>
      <p:pic>
        <p:nvPicPr>
          <p:cNvPr id="9" name="Immagine 8">
            <a:extLst>
              <a:ext uri="{FF2B5EF4-FFF2-40B4-BE49-F238E27FC236}">
                <a16:creationId xmlns:a16="http://schemas.microsoft.com/office/drawing/2014/main" id="{1EBD4903-57E3-90D0-4E21-9EC532EC46B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9813"/>
          <a:stretch/>
        </p:blipFill>
        <p:spPr bwMode="auto">
          <a:xfrm>
            <a:off x="981844" y="3959593"/>
            <a:ext cx="5005211" cy="1629356"/>
          </a:xfrm>
          <a:prstGeom prst="rect">
            <a:avLst/>
          </a:prstGeom>
          <a:noFill/>
          <a:ln>
            <a:noFill/>
          </a:ln>
          <a:extLst>
            <a:ext uri="{53640926-AAD7-44D8-BBD7-CCE9431645EC}">
              <a14:shadowObscured xmlns:a14="http://schemas.microsoft.com/office/drawing/2010/main"/>
            </a:ext>
          </a:extLst>
        </p:spPr>
      </p:pic>
      <p:sp>
        <p:nvSpPr>
          <p:cNvPr id="11" name="CasellaDiTesto 10">
            <a:extLst>
              <a:ext uri="{FF2B5EF4-FFF2-40B4-BE49-F238E27FC236}">
                <a16:creationId xmlns:a16="http://schemas.microsoft.com/office/drawing/2014/main" id="{C1843F07-61A6-C275-0B1F-762197A68FEB}"/>
              </a:ext>
            </a:extLst>
          </p:cNvPr>
          <p:cNvSpPr txBox="1"/>
          <p:nvPr/>
        </p:nvSpPr>
        <p:spPr>
          <a:xfrm>
            <a:off x="981844" y="5805263"/>
            <a:ext cx="5832648" cy="356957"/>
          </a:xfrm>
          <a:prstGeom prst="rect">
            <a:avLst/>
          </a:prstGeom>
          <a:noFill/>
        </p:spPr>
        <p:txBody>
          <a:bodyPr wrap="square">
            <a:spAutoFit/>
          </a:bodyPr>
          <a:lstStyle/>
          <a:p>
            <a:pPr>
              <a:lnSpc>
                <a:spcPct val="102000"/>
              </a:lnSpc>
            </a:pPr>
            <a:r>
              <a:rPr lang="ru-RU" dirty="0">
                <a:latin typeface="Trebuchet MS" panose="020B0603020202020204" pitchFamily="34" charset="0"/>
                <a:ea typeface="Trebuchet MS" panose="020B0603020202020204" pitchFamily="34" charset="0"/>
                <a:cs typeface="Trebuchet MS" panose="020B0603020202020204" pitchFamily="34" charset="0"/>
              </a:rPr>
              <a:t>    порошок</a:t>
            </a:r>
            <a:r>
              <a:rPr lang="it-IT" sz="1800" dirty="0">
                <a:effectLst/>
                <a:latin typeface="Trebuchet MS" panose="020B0603020202020204" pitchFamily="34" charset="0"/>
                <a:ea typeface="Trebuchet MS" panose="020B0603020202020204" pitchFamily="34" charset="0"/>
                <a:cs typeface="Trebuchet MS" panose="020B0603020202020204" pitchFamily="34" charset="0"/>
              </a:rPr>
              <a:t>     </a:t>
            </a:r>
            <a:r>
              <a:rPr lang="ru-RU" dirty="0">
                <a:latin typeface="Trebuchet MS" panose="020B0603020202020204" pitchFamily="34" charset="0"/>
                <a:ea typeface="Trebuchet MS" panose="020B0603020202020204" pitchFamily="34" charset="0"/>
                <a:cs typeface="Trebuchet MS" panose="020B0603020202020204" pitchFamily="34" charset="0"/>
              </a:rPr>
              <a:t>прессованный</a:t>
            </a:r>
            <a:r>
              <a:rPr lang="it-IT" sz="1800" dirty="0">
                <a:effectLst/>
                <a:latin typeface="Trebuchet MS" panose="020B0603020202020204" pitchFamily="34" charset="0"/>
                <a:ea typeface="Trebuchet MS" panose="020B0603020202020204" pitchFamily="34" charset="0"/>
                <a:cs typeface="Trebuchet MS" panose="020B0603020202020204" pitchFamily="34" charset="0"/>
              </a:rPr>
              <a:t> </a:t>
            </a:r>
            <a:r>
              <a:rPr lang="ru-RU" sz="1800" dirty="0">
                <a:effectLst/>
                <a:latin typeface="Trebuchet MS" panose="020B0603020202020204" pitchFamily="34" charset="0"/>
                <a:ea typeface="Trebuchet MS" panose="020B0603020202020204" pitchFamily="34" charset="0"/>
                <a:cs typeface="Trebuchet MS" panose="020B0603020202020204" pitchFamily="34" charset="0"/>
              </a:rPr>
              <a:t> </a:t>
            </a:r>
            <a:r>
              <a:rPr lang="it-IT" sz="1800" dirty="0">
                <a:effectLst/>
                <a:latin typeface="Trebuchet MS" panose="020B0603020202020204" pitchFamily="34" charset="0"/>
                <a:ea typeface="Trebuchet MS" panose="020B0603020202020204" pitchFamily="34" charset="0"/>
                <a:cs typeface="Trebuchet MS" panose="020B0603020202020204" pitchFamily="34" charset="0"/>
              </a:rPr>
              <a:t> </a:t>
            </a:r>
            <a:r>
              <a:rPr lang="ru-RU" sz="1800" dirty="0">
                <a:effectLst/>
                <a:latin typeface="Trebuchet MS" panose="020B0603020202020204" pitchFamily="34" charset="0"/>
                <a:ea typeface="Trebuchet MS" panose="020B0603020202020204" pitchFamily="34" charset="0"/>
                <a:cs typeface="Trebuchet MS" panose="020B0603020202020204" pitchFamily="34" charset="0"/>
              </a:rPr>
              <a:t>синтезированный</a:t>
            </a:r>
            <a:endParaRPr lang="it-IT" dirty="0"/>
          </a:p>
        </p:txBody>
      </p:sp>
      <p:sp>
        <p:nvSpPr>
          <p:cNvPr id="13" name="CasellaDiTesto 12">
            <a:extLst>
              <a:ext uri="{FF2B5EF4-FFF2-40B4-BE49-F238E27FC236}">
                <a16:creationId xmlns:a16="http://schemas.microsoft.com/office/drawing/2014/main" id="{B8AEAEEF-100B-BF8B-04C0-268A7B78A262}"/>
              </a:ext>
            </a:extLst>
          </p:cNvPr>
          <p:cNvSpPr txBox="1"/>
          <p:nvPr/>
        </p:nvSpPr>
        <p:spPr>
          <a:xfrm>
            <a:off x="6495515" y="2322362"/>
            <a:ext cx="5544616" cy="3046988"/>
          </a:xfrm>
          <a:prstGeom prst="rect">
            <a:avLst/>
          </a:prstGeom>
          <a:noFill/>
        </p:spPr>
        <p:txBody>
          <a:bodyPr wrap="square">
            <a:spAutoFit/>
          </a:bodyPr>
          <a:lstStyle/>
          <a:p>
            <a:r>
              <a:rPr lang="ru-RU" sz="1200" b="1" dirty="0">
                <a:effectLst/>
                <a:latin typeface="Tahoma" panose="020B0604030504040204" pitchFamily="34" charset="0"/>
                <a:ea typeface="Trebuchet MS" panose="020B0603020202020204" pitchFamily="34" charset="0"/>
                <a:cs typeface="Trebuchet MS" panose="020B0603020202020204" pitchFamily="34" charset="0"/>
              </a:rPr>
              <a:t> </a:t>
            </a:r>
            <a:r>
              <a:rPr lang="ru-RU" sz="2400" b="0" i="0" dirty="0">
                <a:effectLst/>
                <a:latin typeface="Tahoma" panose="020B0604030504040204" pitchFamily="34" charset="0"/>
                <a:ea typeface="Tahoma" panose="020B0604030504040204" pitchFamily="34" charset="0"/>
                <a:cs typeface="Tahoma" panose="020B0604030504040204" pitchFamily="34" charset="0"/>
              </a:rPr>
              <a:t>*Порошки оксида циркония имеют плотность 1,5 г/см3 . </a:t>
            </a:r>
          </a:p>
          <a:p>
            <a:r>
              <a:rPr lang="ru-RU" sz="2400" dirty="0">
                <a:latin typeface="Tahoma" panose="020B0604030504040204" pitchFamily="34" charset="0"/>
                <a:ea typeface="Tahoma" panose="020B0604030504040204" pitchFamily="34" charset="0"/>
                <a:cs typeface="Tahoma" panose="020B0604030504040204" pitchFamily="34" charset="0"/>
              </a:rPr>
              <a:t>*</a:t>
            </a:r>
            <a:r>
              <a:rPr lang="ru-RU" sz="2400" b="0" i="0" dirty="0">
                <a:effectLst/>
                <a:latin typeface="Tahoma" panose="020B0604030504040204" pitchFamily="34" charset="0"/>
                <a:ea typeface="Tahoma" panose="020B0604030504040204" pitchFamily="34" charset="0"/>
                <a:cs typeface="Tahoma" panose="020B0604030504040204" pitchFamily="34" charset="0"/>
              </a:rPr>
              <a:t>В результате прессования и предварительного спекания плотность повышается до 3,1 г/см3. </a:t>
            </a:r>
          </a:p>
          <a:p>
            <a:r>
              <a:rPr lang="ru-RU" sz="2400" b="0" i="0" dirty="0">
                <a:effectLst/>
                <a:latin typeface="Tahoma" panose="020B0604030504040204" pitchFamily="34" charset="0"/>
                <a:ea typeface="Tahoma" panose="020B0604030504040204" pitchFamily="34" charset="0"/>
                <a:cs typeface="Tahoma" panose="020B0604030504040204" pitchFamily="34" charset="0"/>
              </a:rPr>
              <a:t>*При последующем спекании удаляется вся пористость и конечная плотность достигает 6,06 г/см3.</a:t>
            </a:r>
            <a:endParaRPr lang="it-IT" sz="24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5807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B32F5-7BF3-6FF6-9145-450675B1F673}"/>
              </a:ext>
            </a:extLst>
          </p:cNvPr>
          <p:cNvSpPr>
            <a:spLocks noGrp="1"/>
          </p:cNvSpPr>
          <p:nvPr>
            <p:ph type="title"/>
          </p:nvPr>
        </p:nvSpPr>
        <p:spPr/>
        <p:txBody>
          <a:bodyPr/>
          <a:lstStyle/>
          <a:p>
            <a:endParaRPr lang="it-IT"/>
          </a:p>
        </p:txBody>
      </p:sp>
      <p:pic>
        <p:nvPicPr>
          <p:cNvPr id="13" name="Segnaposto contenuto 12">
            <a:extLst>
              <a:ext uri="{FF2B5EF4-FFF2-40B4-BE49-F238E27FC236}">
                <a16:creationId xmlns:a16="http://schemas.microsoft.com/office/drawing/2014/main" id="{7C21FCB5-DA31-D112-73DE-8384D91C6F9C}"/>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816907" y="3563884"/>
            <a:ext cx="4695691" cy="3124200"/>
          </a:xfrm>
        </p:spPr>
      </p:pic>
      <p:sp>
        <p:nvSpPr>
          <p:cNvPr id="4" name="Segnaposto contenuto 3">
            <a:extLst>
              <a:ext uri="{FF2B5EF4-FFF2-40B4-BE49-F238E27FC236}">
                <a16:creationId xmlns:a16="http://schemas.microsoft.com/office/drawing/2014/main" id="{2D790292-0068-35A4-68A6-A2372B81C39B}"/>
              </a:ext>
            </a:extLst>
          </p:cNvPr>
          <p:cNvSpPr>
            <a:spLocks noGrp="1"/>
          </p:cNvSpPr>
          <p:nvPr>
            <p:ph sz="half" idx="2"/>
          </p:nvPr>
        </p:nvSpPr>
        <p:spPr/>
        <p:txBody>
          <a:bodyPr/>
          <a:lstStyle/>
          <a:p>
            <a:endParaRPr lang="it-IT"/>
          </a:p>
        </p:txBody>
      </p:sp>
      <p:pic>
        <p:nvPicPr>
          <p:cNvPr id="5" name="Immagine 4">
            <a:extLst>
              <a:ext uri="{FF2B5EF4-FFF2-40B4-BE49-F238E27FC236}">
                <a16:creationId xmlns:a16="http://schemas.microsoft.com/office/drawing/2014/main" id="{857C10B4-0CBA-EDD6-9094-7EF4FF787172}"/>
              </a:ext>
            </a:extLst>
          </p:cNvPr>
          <p:cNvPicPr>
            <a:picLocks noChangeAspect="1"/>
          </p:cNvPicPr>
          <p:nvPr/>
        </p:nvPicPr>
        <p:blipFill>
          <a:blip r:embed="rId4"/>
          <a:stretch>
            <a:fillRect/>
          </a:stretch>
        </p:blipFill>
        <p:spPr>
          <a:xfrm>
            <a:off x="0" y="17490"/>
            <a:ext cx="12192153" cy="7092788"/>
          </a:xfrm>
          <a:prstGeom prst="rect">
            <a:avLst/>
          </a:prstGeom>
        </p:spPr>
      </p:pic>
      <p:pic>
        <p:nvPicPr>
          <p:cNvPr id="7" name="Immagine 6">
            <a:extLst>
              <a:ext uri="{FF2B5EF4-FFF2-40B4-BE49-F238E27FC236}">
                <a16:creationId xmlns:a16="http://schemas.microsoft.com/office/drawing/2014/main" id="{0F4255EB-4F58-B72A-3EAC-B7B07CD9B3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659" y="430560"/>
            <a:ext cx="2366251" cy="1440160"/>
          </a:xfrm>
          <a:prstGeom prst="rect">
            <a:avLst/>
          </a:prstGeom>
        </p:spPr>
      </p:pic>
      <p:sp>
        <p:nvSpPr>
          <p:cNvPr id="9" name="CasellaDiTesto 8">
            <a:extLst>
              <a:ext uri="{FF2B5EF4-FFF2-40B4-BE49-F238E27FC236}">
                <a16:creationId xmlns:a16="http://schemas.microsoft.com/office/drawing/2014/main" id="{8ED1C71B-0984-E4D3-2908-9F75A899A2C8}"/>
              </a:ext>
            </a:extLst>
          </p:cNvPr>
          <p:cNvSpPr txBox="1"/>
          <p:nvPr/>
        </p:nvSpPr>
        <p:spPr>
          <a:xfrm>
            <a:off x="5668955" y="583436"/>
            <a:ext cx="6148038" cy="707886"/>
          </a:xfrm>
          <a:prstGeom prst="rect">
            <a:avLst/>
          </a:prstGeom>
          <a:noFill/>
        </p:spPr>
        <p:txBody>
          <a:bodyPr wrap="square">
            <a:spAutoFit/>
          </a:bodyPr>
          <a:lstStyle/>
          <a:p>
            <a:pPr marL="320675">
              <a:spcBef>
                <a:spcPts val="60"/>
              </a:spcBef>
              <a:spcAft>
                <a:spcPts val="0"/>
              </a:spcAft>
            </a:pPr>
            <a:r>
              <a:rPr lang="ru-RU" sz="4000" b="1" dirty="0">
                <a:solidFill>
                  <a:srgbClr val="FFFFFF"/>
                </a:solidFill>
                <a:effectLst/>
                <a:latin typeface="Tahoma" panose="020B0604030504040204" pitchFamily="34" charset="0"/>
                <a:ea typeface="Trebuchet MS" panose="020B0603020202020204" pitchFamily="34" charset="0"/>
                <a:cs typeface="Trebuchet MS" panose="020B0603020202020204" pitchFamily="34" charset="0"/>
              </a:rPr>
              <a:t>       </a:t>
            </a:r>
            <a:r>
              <a:rPr lang="ru-RU" sz="3200" b="1" i="1" u="sng" dirty="0">
                <a:solidFill>
                  <a:srgbClr val="FFFFFF"/>
                </a:solidFill>
                <a:effectLst/>
                <a:latin typeface="+mj-lt"/>
                <a:ea typeface="Trebuchet MS" panose="020B0603020202020204" pitchFamily="34" charset="0"/>
                <a:cs typeface="Trebuchet MS" panose="020B0603020202020204" pitchFamily="34" charset="0"/>
              </a:rPr>
              <a:t>ПРЕССОВАНИЕ</a:t>
            </a:r>
            <a:endParaRPr lang="it-IT" sz="3200" i="1" u="sng" dirty="0">
              <a:effectLst/>
              <a:latin typeface="+mj-lt"/>
              <a:ea typeface="Trebuchet MS" panose="020B0603020202020204" pitchFamily="34" charset="0"/>
              <a:cs typeface="Trebuchet MS" panose="020B0603020202020204" pitchFamily="34" charset="0"/>
            </a:endParaRPr>
          </a:p>
        </p:txBody>
      </p:sp>
      <p:sp>
        <p:nvSpPr>
          <p:cNvPr id="11" name="CasellaDiTesto 10">
            <a:extLst>
              <a:ext uri="{FF2B5EF4-FFF2-40B4-BE49-F238E27FC236}">
                <a16:creationId xmlns:a16="http://schemas.microsoft.com/office/drawing/2014/main" id="{37C61C3F-1603-E19C-DA72-3F1B2A4BFEC5}"/>
              </a:ext>
            </a:extLst>
          </p:cNvPr>
          <p:cNvSpPr txBox="1"/>
          <p:nvPr/>
        </p:nvSpPr>
        <p:spPr>
          <a:xfrm>
            <a:off x="5095290" y="1632720"/>
            <a:ext cx="6744098" cy="4201150"/>
          </a:xfrm>
          <a:prstGeom prst="rect">
            <a:avLst/>
          </a:prstGeom>
          <a:noFill/>
        </p:spPr>
        <p:txBody>
          <a:bodyPr wrap="square">
            <a:spAutoFit/>
          </a:bodyPr>
          <a:lstStyle/>
          <a:p>
            <a:pPr marL="342900" lvl="0" indent="-342900">
              <a:spcBef>
                <a:spcPts val="600"/>
              </a:spcBef>
              <a:spcAft>
                <a:spcPts val="0"/>
              </a:spcAft>
              <a:buFont typeface="Wingdings" panose="05000000000000000000" pitchFamily="2" charset="2"/>
              <a:buChar char=""/>
            </a:pPr>
            <a:r>
              <a:rPr lang="ru-RU" b="0" i="0" dirty="0">
                <a:effectLst/>
                <a:latin typeface="Tahoma" panose="020B0604030504040204" pitchFamily="34" charset="0"/>
                <a:ea typeface="Tahoma" panose="020B0604030504040204" pitchFamily="34" charset="0"/>
                <a:cs typeface="Tahoma" panose="020B0604030504040204" pitchFamily="34" charset="0"/>
              </a:rPr>
              <a:t>Прессование - это фундаментальный процесс, который влияет на качество продукта. </a:t>
            </a:r>
          </a:p>
          <a:p>
            <a:pPr marL="342900" lvl="0" indent="-342900">
              <a:spcBef>
                <a:spcPts val="600"/>
              </a:spcBef>
              <a:spcAft>
                <a:spcPts val="0"/>
              </a:spcAft>
              <a:buFont typeface="Wingdings" panose="05000000000000000000" pitchFamily="2" charset="2"/>
              <a:buChar char=""/>
            </a:pPr>
            <a:r>
              <a:rPr lang="ru-RU" b="0" i="0" dirty="0">
                <a:effectLst/>
                <a:latin typeface="Tahoma" panose="020B0604030504040204" pitchFamily="34" charset="0"/>
                <a:ea typeface="Tahoma" panose="020B0604030504040204" pitchFamily="34" charset="0"/>
                <a:cs typeface="Tahoma" panose="020B0604030504040204" pitchFamily="34" charset="0"/>
              </a:rPr>
              <a:t>От его параметров зависит вес порошка, используемого для изготовления диска. Чем больше порошка используется, тем более прочным и стабильным будет диск. </a:t>
            </a:r>
          </a:p>
          <a:p>
            <a:pPr marL="342900" lvl="0" indent="-342900">
              <a:spcBef>
                <a:spcPts val="600"/>
              </a:spcBef>
              <a:spcAft>
                <a:spcPts val="0"/>
              </a:spcAft>
              <a:buFont typeface="Wingdings" panose="05000000000000000000" pitchFamily="2" charset="2"/>
              <a:buChar char=""/>
            </a:pPr>
            <a:r>
              <a:rPr lang="ru-RU" dirty="0">
                <a:latin typeface="Tahoma" panose="020B0604030504040204" pitchFamily="34" charset="0"/>
                <a:ea typeface="Tahoma" panose="020B0604030504040204" pitchFamily="34" charset="0"/>
                <a:cs typeface="Tahoma" panose="020B0604030504040204" pitchFamily="34" charset="0"/>
              </a:rPr>
              <a:t>П</a:t>
            </a:r>
            <a:r>
              <a:rPr lang="ru-RU" b="0" i="0" dirty="0">
                <a:effectLst/>
                <a:latin typeface="Tahoma" panose="020B0604030504040204" pitchFamily="34" charset="0"/>
                <a:ea typeface="Tahoma" panose="020B0604030504040204" pitchFamily="34" charset="0"/>
                <a:cs typeface="Tahoma" panose="020B0604030504040204" pitchFamily="34" charset="0"/>
              </a:rPr>
              <a:t>араметры прессования определяются размером зерен порошка и </a:t>
            </a:r>
            <a:r>
              <a:rPr lang="ru-RU" dirty="0">
                <a:latin typeface="Tahoma" panose="020B0604030504040204" pitchFamily="34" charset="0"/>
                <a:ea typeface="Tahoma" panose="020B0604030504040204" pitchFamily="34" charset="0"/>
                <a:cs typeface="Tahoma" panose="020B0604030504040204" pitchFamily="34" charset="0"/>
              </a:rPr>
              <a:t>направлены на достижение </a:t>
            </a:r>
            <a:r>
              <a:rPr lang="ru-RU" b="0" i="0" dirty="0">
                <a:effectLst/>
                <a:latin typeface="Tahoma" panose="020B0604030504040204" pitchFamily="34" charset="0"/>
                <a:ea typeface="Tahoma" panose="020B0604030504040204" pitchFamily="34" charset="0"/>
                <a:cs typeface="Tahoma" panose="020B0604030504040204" pitchFamily="34" charset="0"/>
              </a:rPr>
              <a:t>нужной плотности (3,1 г/см3) и максимальной технологичности процесса. Предварительно спеченный оксид циркония можно измельчать с помощью простого </a:t>
            </a:r>
            <a:r>
              <a:rPr lang="ru-RU" b="0" i="0">
                <a:effectLst/>
                <a:latin typeface="Tahoma" panose="020B0604030504040204" pitchFamily="34" charset="0"/>
                <a:ea typeface="Tahoma" panose="020B0604030504040204" pitchFamily="34" charset="0"/>
                <a:cs typeface="Tahoma" panose="020B0604030504040204" pitchFamily="34" charset="0"/>
              </a:rPr>
              <a:t>оборудования  </a:t>
            </a:r>
            <a:r>
              <a:rPr lang="ru-RU" b="0" i="0" dirty="0">
                <a:effectLst/>
                <a:latin typeface="Tahoma" panose="020B0604030504040204" pitchFamily="34" charset="0"/>
                <a:ea typeface="Tahoma" panose="020B0604030504040204" pitchFamily="34" charset="0"/>
                <a:cs typeface="Tahoma" panose="020B0604030504040204" pitchFamily="34" charset="0"/>
              </a:rPr>
              <a:t>завершить в</a:t>
            </a:r>
            <a:r>
              <a:rPr lang="ru-RU" dirty="0">
                <a:latin typeface="Tahoma" panose="020B0604030504040204" pitchFamily="34" charset="0"/>
                <a:ea typeface="Tahoma" panose="020B0604030504040204" pitchFamily="34" charset="0"/>
                <a:cs typeface="Tahoma" panose="020B0604030504040204" pitchFamily="34" charset="0"/>
              </a:rPr>
              <a:t>р</a:t>
            </a:r>
            <a:r>
              <a:rPr lang="ru-RU" b="0" i="0" dirty="0">
                <a:effectLst/>
                <a:latin typeface="Tahoma" panose="020B0604030504040204" pitchFamily="34" charset="0"/>
                <a:ea typeface="Tahoma" panose="020B0604030504040204" pitchFamily="34" charset="0"/>
                <a:cs typeface="Tahoma" panose="020B0604030504040204" pitchFamily="34" charset="0"/>
              </a:rPr>
              <a:t>учную. </a:t>
            </a:r>
          </a:p>
          <a:p>
            <a:pPr marL="342900" lvl="0" indent="-342900">
              <a:spcBef>
                <a:spcPts val="600"/>
              </a:spcBef>
              <a:spcAft>
                <a:spcPts val="0"/>
              </a:spcAft>
              <a:buFont typeface="Wingdings" panose="05000000000000000000" pitchFamily="2" charset="2"/>
              <a:buChar char=""/>
            </a:pPr>
            <a:r>
              <a:rPr lang="ru-RU" b="0" i="0" dirty="0">
                <a:effectLst/>
                <a:latin typeface="Tahoma" panose="020B0604030504040204" pitchFamily="34" charset="0"/>
                <a:ea typeface="Tahoma" panose="020B0604030504040204" pitchFamily="34" charset="0"/>
                <a:cs typeface="Tahoma" panose="020B0604030504040204" pitchFamily="34" charset="0"/>
              </a:rPr>
              <a:t>Во время спекания он уплотняется, приобретая известные нам характеристики прочности.</a:t>
            </a:r>
            <a:endParaRPr lang="it-IT" dirty="0">
              <a:effectLst/>
              <a:latin typeface="Tahoma" panose="020B0604030504040204" pitchFamily="34" charset="0"/>
              <a:ea typeface="Tahoma" panose="020B0604030504040204" pitchFamily="34" charset="0"/>
              <a:cs typeface="Tahoma" panose="020B0604030504040204" pitchFamily="34" charset="0"/>
            </a:endParaRPr>
          </a:p>
        </p:txBody>
      </p:sp>
      <p:pic>
        <p:nvPicPr>
          <p:cNvPr id="14" name="Immagine 13">
            <a:extLst>
              <a:ext uri="{FF2B5EF4-FFF2-40B4-BE49-F238E27FC236}">
                <a16:creationId xmlns:a16="http://schemas.microsoft.com/office/drawing/2014/main" id="{57515CDC-1337-3830-E948-91B0719C340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8536" y="2667000"/>
            <a:ext cx="3850889" cy="2562199"/>
          </a:xfrm>
          <a:prstGeom prst="rect">
            <a:avLst/>
          </a:prstGeom>
          <a:noFill/>
          <a:ln>
            <a:noFill/>
          </a:ln>
        </p:spPr>
      </p:pic>
    </p:spTree>
    <p:extLst>
      <p:ext uri="{BB962C8B-B14F-4D97-AF65-F5344CB8AC3E}">
        <p14:creationId xmlns:p14="http://schemas.microsoft.com/office/powerpoint/2010/main" val="4092476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B32F5-7BF3-6FF6-9145-450675B1F6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B0DE0F-43F9-289F-4E8F-754D50F6C9AA}"/>
              </a:ext>
            </a:extLst>
          </p:cNvPr>
          <p:cNvSpPr>
            <a:spLocks noGrp="1"/>
          </p:cNvSpPr>
          <p:nvPr>
            <p:ph sz="half" idx="1"/>
          </p:nvPr>
        </p:nvSpPr>
        <p:spPr/>
        <p:txBody>
          <a:bodyPr/>
          <a:lstStyle/>
          <a:p>
            <a:endParaRPr lang="it-IT"/>
          </a:p>
        </p:txBody>
      </p:sp>
      <p:sp>
        <p:nvSpPr>
          <p:cNvPr id="4" name="Segnaposto contenuto 3">
            <a:extLst>
              <a:ext uri="{FF2B5EF4-FFF2-40B4-BE49-F238E27FC236}">
                <a16:creationId xmlns:a16="http://schemas.microsoft.com/office/drawing/2014/main" id="{2D790292-0068-35A4-68A6-A2372B81C39B}"/>
              </a:ext>
            </a:extLst>
          </p:cNvPr>
          <p:cNvSpPr>
            <a:spLocks noGrp="1"/>
          </p:cNvSpPr>
          <p:nvPr>
            <p:ph sz="half" idx="2"/>
          </p:nvPr>
        </p:nvSpPr>
        <p:spPr/>
        <p:txBody>
          <a:bodyPr/>
          <a:lstStyle/>
          <a:p>
            <a:endParaRPr lang="it-IT"/>
          </a:p>
        </p:txBody>
      </p:sp>
      <p:pic>
        <p:nvPicPr>
          <p:cNvPr id="5" name="Immagine 4">
            <a:extLst>
              <a:ext uri="{FF2B5EF4-FFF2-40B4-BE49-F238E27FC236}">
                <a16:creationId xmlns:a16="http://schemas.microsoft.com/office/drawing/2014/main" id="{857C10B4-0CBA-EDD6-9094-7EF4FF787172}"/>
              </a:ext>
            </a:extLst>
          </p:cNvPr>
          <p:cNvPicPr>
            <a:picLocks noChangeAspect="1"/>
          </p:cNvPicPr>
          <p:nvPr/>
        </p:nvPicPr>
        <p:blipFill>
          <a:blip r:embed="rId2"/>
          <a:stretch>
            <a:fillRect/>
          </a:stretch>
        </p:blipFill>
        <p:spPr>
          <a:xfrm>
            <a:off x="-3328" y="425735"/>
            <a:ext cx="12192153" cy="7092788"/>
          </a:xfrm>
          <a:prstGeom prst="rect">
            <a:avLst/>
          </a:prstGeom>
        </p:spPr>
      </p:pic>
      <p:sp>
        <p:nvSpPr>
          <p:cNvPr id="7" name="CasellaDiTesto 6">
            <a:extLst>
              <a:ext uri="{FF2B5EF4-FFF2-40B4-BE49-F238E27FC236}">
                <a16:creationId xmlns:a16="http://schemas.microsoft.com/office/drawing/2014/main" id="{5202DE51-4279-1C5D-AB03-9F692C66F7A7}"/>
              </a:ext>
            </a:extLst>
          </p:cNvPr>
          <p:cNvSpPr txBox="1"/>
          <p:nvPr/>
        </p:nvSpPr>
        <p:spPr>
          <a:xfrm>
            <a:off x="4040766" y="566883"/>
            <a:ext cx="7362513" cy="646331"/>
          </a:xfrm>
          <a:prstGeom prst="rect">
            <a:avLst/>
          </a:prstGeom>
          <a:noFill/>
        </p:spPr>
        <p:txBody>
          <a:bodyPr wrap="square">
            <a:spAutoFit/>
          </a:bodyPr>
          <a:lstStyle/>
          <a:p>
            <a:pPr marL="320675">
              <a:spcBef>
                <a:spcPts val="60"/>
              </a:spcBef>
              <a:spcAft>
                <a:spcPts val="0"/>
              </a:spcAft>
            </a:pPr>
            <a:r>
              <a:rPr lang="ru-RU" sz="3600" b="1" i="1" u="sng" dirty="0">
                <a:effectLst/>
                <a:latin typeface="YS Text"/>
              </a:rPr>
              <a:t>ПРЕДВАРИТЕЛЬНОЕ СПЕКАНИЕ</a:t>
            </a:r>
            <a:endParaRPr lang="it-IT" sz="3600" b="1" i="1" u="sng" dirty="0">
              <a:effectLst/>
              <a:latin typeface="Trebuchet MS" panose="020B0603020202020204" pitchFamily="34" charset="0"/>
              <a:ea typeface="Trebuchet MS" panose="020B0603020202020204" pitchFamily="34" charset="0"/>
              <a:cs typeface="Trebuchet MS" panose="020B0603020202020204" pitchFamily="34" charset="0"/>
            </a:endParaRPr>
          </a:p>
        </p:txBody>
      </p:sp>
      <p:pic>
        <p:nvPicPr>
          <p:cNvPr id="8" name="Immagine 7">
            <a:extLst>
              <a:ext uri="{FF2B5EF4-FFF2-40B4-BE49-F238E27FC236}">
                <a16:creationId xmlns:a16="http://schemas.microsoft.com/office/drawing/2014/main" id="{1C661E2D-28B7-7115-9303-E8D131C82A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961" y="-54768"/>
            <a:ext cx="2366251" cy="1440160"/>
          </a:xfrm>
          <a:prstGeom prst="rect">
            <a:avLst/>
          </a:prstGeom>
        </p:spPr>
      </p:pic>
      <p:sp>
        <p:nvSpPr>
          <p:cNvPr id="10" name="CasellaDiTesto 9">
            <a:extLst>
              <a:ext uri="{FF2B5EF4-FFF2-40B4-BE49-F238E27FC236}">
                <a16:creationId xmlns:a16="http://schemas.microsoft.com/office/drawing/2014/main" id="{87350CC7-E1F2-7F51-D8AE-4BCF2EBA6BDD}"/>
              </a:ext>
            </a:extLst>
          </p:cNvPr>
          <p:cNvSpPr txBox="1"/>
          <p:nvPr/>
        </p:nvSpPr>
        <p:spPr>
          <a:xfrm>
            <a:off x="542475" y="2141845"/>
            <a:ext cx="8592720" cy="3308726"/>
          </a:xfrm>
          <a:prstGeom prst="rect">
            <a:avLst/>
          </a:prstGeom>
          <a:noFill/>
        </p:spPr>
        <p:txBody>
          <a:bodyPr wrap="square">
            <a:spAutoFit/>
          </a:bodyPr>
          <a:lstStyle/>
          <a:p>
            <a:pPr>
              <a:lnSpc>
                <a:spcPct val="102000"/>
              </a:lnSpc>
            </a:pPr>
            <a:r>
              <a:rPr lang="ru-RU" sz="1600" b="1" i="0" dirty="0">
                <a:effectLst/>
                <a:latin typeface="+mj-lt"/>
              </a:rPr>
              <a:t>СПЕКАНИЕ ПОРОШКА  В ТЕЧЕНИЕ 7 ДНЕЙ для превосходной обрабатываемости</a:t>
            </a:r>
            <a:r>
              <a:rPr lang="ru-RU" sz="1600" b="1" dirty="0">
                <a:latin typeface="+mj-lt"/>
              </a:rPr>
              <a:t>.</a:t>
            </a:r>
            <a:endParaRPr lang="ru-RU" sz="1600" b="1" dirty="0">
              <a:effectLst/>
              <a:latin typeface="+mj-lt"/>
              <a:ea typeface="Trebuchet MS" panose="020B0603020202020204" pitchFamily="34" charset="0"/>
              <a:cs typeface="Trebuchet MS" panose="020B0603020202020204" pitchFamily="34" charset="0"/>
            </a:endParaRPr>
          </a:p>
          <a:p>
            <a:pPr>
              <a:lnSpc>
                <a:spcPct val="102000"/>
              </a:lnSpc>
            </a:pPr>
            <a:endParaRPr lang="it-IT" sz="1400" b="1" dirty="0">
              <a:effectLst/>
              <a:latin typeface="+mj-lt"/>
              <a:ea typeface="Trebuchet MS" panose="020B0603020202020204" pitchFamily="34" charset="0"/>
              <a:cs typeface="Trebuchet MS" panose="020B0603020202020204" pitchFamily="34" charset="0"/>
            </a:endParaRPr>
          </a:p>
          <a:p>
            <a:pPr>
              <a:lnSpc>
                <a:spcPct val="102000"/>
              </a:lnSpc>
            </a:pPr>
            <a:r>
              <a:rPr lang="ru-RU" sz="1600" b="0" i="0" dirty="0">
                <a:effectLst/>
                <a:latin typeface="+mj-lt"/>
                <a:ea typeface="Tahoma" panose="020B0604030504040204" pitchFamily="34" charset="0"/>
                <a:cs typeface="Tahoma" panose="020B0604030504040204" pitchFamily="34" charset="0"/>
              </a:rPr>
              <a:t>Предварительное спекание позволяет материалу приобрести  </a:t>
            </a:r>
            <a:r>
              <a:rPr lang="ru-RU" sz="1600" b="0" i="0" dirty="0" err="1">
                <a:effectLst/>
                <a:latin typeface="+mj-lt"/>
                <a:ea typeface="Tahoma" panose="020B0604030504040204" pitchFamily="34" charset="0"/>
                <a:cs typeface="Tahoma" panose="020B0604030504040204" pitchFamily="34" charset="0"/>
              </a:rPr>
              <a:t>меловидную</a:t>
            </a:r>
            <a:r>
              <a:rPr lang="ru-RU" sz="1600" b="0" i="0" dirty="0">
                <a:effectLst/>
                <a:latin typeface="+mj-lt"/>
                <a:ea typeface="Tahoma" panose="020B0604030504040204" pitchFamily="34" charset="0"/>
                <a:cs typeface="Tahoma" panose="020B0604030504040204" pitchFamily="34" charset="0"/>
              </a:rPr>
              <a:t> структуру (без остекления), что дает важные преимущества:</a:t>
            </a:r>
            <a:endParaRPr lang="en-US" sz="1600" dirty="0">
              <a:latin typeface="+mj-lt"/>
              <a:ea typeface="Tahoma" panose="020B0604030504040204" pitchFamily="34" charset="0"/>
              <a:cs typeface="Tahoma" panose="020B0604030504040204" pitchFamily="34" charset="0"/>
            </a:endParaRPr>
          </a:p>
          <a:p>
            <a:pPr>
              <a:lnSpc>
                <a:spcPct val="102000"/>
              </a:lnSpc>
            </a:pPr>
            <a:endParaRPr lang="ru-RU" sz="1600" dirty="0">
              <a:effectLst/>
              <a:latin typeface="+mj-lt"/>
              <a:ea typeface="Tahoma" panose="020B0604030504040204" pitchFamily="34" charset="0"/>
              <a:cs typeface="Tahoma" panose="020B0604030504040204" pitchFamily="34" charset="0"/>
            </a:endParaRPr>
          </a:p>
          <a:p>
            <a:pPr>
              <a:lnSpc>
                <a:spcPct val="102000"/>
              </a:lnSpc>
            </a:pPr>
            <a:r>
              <a:rPr lang="en-US" sz="1600" b="0" i="0" dirty="0">
                <a:effectLst/>
                <a:latin typeface="+mj-lt"/>
                <a:ea typeface="Tahoma" panose="020B0604030504040204" pitchFamily="34" charset="0"/>
                <a:cs typeface="Tahoma" panose="020B0604030504040204" pitchFamily="34" charset="0"/>
              </a:rPr>
              <a:t>* </a:t>
            </a:r>
            <a:r>
              <a:rPr lang="ru-RU" sz="1600" dirty="0">
                <a:latin typeface="+mj-lt"/>
                <a:ea typeface="Tahoma" panose="020B0604030504040204" pitchFamily="34" charset="0"/>
                <a:cs typeface="Tahoma" panose="020B0604030504040204" pitchFamily="34" charset="0"/>
              </a:rPr>
              <a:t>ХОРОШАЯ ОБРАБАТЫВАЕМОСТЬ </a:t>
            </a:r>
            <a:r>
              <a:rPr lang="ru-RU" sz="1600" b="0" i="0" dirty="0">
                <a:effectLst/>
                <a:latin typeface="+mj-lt"/>
                <a:ea typeface="Tahoma" panose="020B0604030504040204" pitchFamily="34" charset="0"/>
                <a:cs typeface="Tahoma" panose="020B0604030504040204" pitchFamily="34" charset="0"/>
              </a:rPr>
              <a:t>с возможностью последующей доработки деталей конструкции ручными инструментами  перед спеканием. </a:t>
            </a:r>
            <a:endParaRPr lang="en-US" sz="1600" dirty="0">
              <a:latin typeface="+mj-lt"/>
              <a:ea typeface="Tahoma" panose="020B0604030504040204" pitchFamily="34" charset="0"/>
              <a:cs typeface="Tahoma" panose="020B0604030504040204" pitchFamily="34" charset="0"/>
            </a:endParaRPr>
          </a:p>
          <a:p>
            <a:pPr>
              <a:lnSpc>
                <a:spcPct val="102000"/>
              </a:lnSpc>
            </a:pPr>
            <a:endParaRPr lang="ru-RU" sz="1600" dirty="0">
              <a:effectLst/>
              <a:latin typeface="+mj-lt"/>
              <a:ea typeface="Tahoma" panose="020B0604030504040204" pitchFamily="34" charset="0"/>
              <a:cs typeface="Tahoma" panose="020B0604030504040204" pitchFamily="34" charset="0"/>
            </a:endParaRPr>
          </a:p>
          <a:p>
            <a:pPr>
              <a:lnSpc>
                <a:spcPct val="102000"/>
              </a:lnSpc>
            </a:pPr>
            <a:r>
              <a:rPr lang="ru-RU" sz="1600" b="0" i="0" dirty="0">
                <a:effectLst/>
                <a:latin typeface="+mj-lt"/>
                <a:ea typeface="Tahoma" panose="020B0604030504040204" pitchFamily="34" charset="0"/>
                <a:cs typeface="Tahoma" panose="020B0604030504040204" pitchFamily="34" charset="0"/>
              </a:rPr>
              <a:t>*</a:t>
            </a:r>
            <a:r>
              <a:rPr lang="ru-RU" sz="1600" dirty="0">
                <a:latin typeface="+mj-lt"/>
                <a:ea typeface="Tahoma" panose="020B0604030504040204" pitchFamily="34" charset="0"/>
                <a:cs typeface="Tahoma" panose="020B0604030504040204" pitchFamily="34" charset="0"/>
              </a:rPr>
              <a:t>УВЕЛИЧЕННЫЙ СРОК СЛУЖБЫ</a:t>
            </a:r>
            <a:r>
              <a:rPr lang="ru-RU" sz="1600" b="0" i="0" dirty="0">
                <a:effectLst/>
                <a:latin typeface="+mj-lt"/>
                <a:ea typeface="Tahoma" panose="020B0604030504040204" pitchFamily="34" charset="0"/>
                <a:cs typeface="Tahoma" panose="020B0604030504040204" pitchFamily="34" charset="0"/>
              </a:rPr>
              <a:t> фрез (до 700 </a:t>
            </a:r>
            <a:r>
              <a:rPr lang="ru-RU" sz="1600" dirty="0">
                <a:latin typeface="+mj-lt"/>
                <a:ea typeface="Tahoma" panose="020B0604030504040204" pitchFamily="34" charset="0"/>
                <a:cs typeface="Tahoma" panose="020B0604030504040204" pitchFamily="34" charset="0"/>
              </a:rPr>
              <a:t>единиц для</a:t>
            </a:r>
            <a:r>
              <a:rPr lang="ru-RU" sz="1600" b="0" i="0" dirty="0">
                <a:effectLst/>
                <a:latin typeface="+mj-lt"/>
                <a:ea typeface="Tahoma" panose="020B0604030504040204" pitchFamily="34" charset="0"/>
                <a:cs typeface="Tahoma" panose="020B0604030504040204" pitchFamily="34" charset="0"/>
              </a:rPr>
              <a:t> фрезы для черновой обработки).</a:t>
            </a:r>
            <a:endParaRPr lang="en-US" sz="1600" dirty="0">
              <a:latin typeface="+mj-lt"/>
              <a:ea typeface="Tahoma" panose="020B0604030504040204" pitchFamily="34" charset="0"/>
              <a:cs typeface="Tahoma" panose="020B0604030504040204" pitchFamily="34" charset="0"/>
            </a:endParaRPr>
          </a:p>
          <a:p>
            <a:pPr>
              <a:lnSpc>
                <a:spcPct val="102000"/>
              </a:lnSpc>
            </a:pPr>
            <a:endParaRPr lang="ru-RU" sz="1600" dirty="0">
              <a:effectLst/>
              <a:latin typeface="+mj-lt"/>
              <a:ea typeface="Tahoma" panose="020B0604030504040204" pitchFamily="34" charset="0"/>
              <a:cs typeface="Tahoma" panose="020B0604030504040204" pitchFamily="34" charset="0"/>
            </a:endParaRPr>
          </a:p>
          <a:p>
            <a:pPr>
              <a:lnSpc>
                <a:spcPct val="102000"/>
              </a:lnSpc>
            </a:pPr>
            <a:r>
              <a:rPr lang="ru-RU" sz="1600" b="0" i="0" dirty="0">
                <a:effectLst/>
                <a:latin typeface="+mj-lt"/>
                <a:ea typeface="Tahoma" panose="020B0604030504040204" pitchFamily="34" charset="0"/>
                <a:cs typeface="Tahoma" panose="020B0604030504040204" pitchFamily="34" charset="0"/>
              </a:rPr>
              <a:t>*длительное время обжига обеспечивает </a:t>
            </a:r>
            <a:r>
              <a:rPr lang="ru-RU" sz="1600" dirty="0">
                <a:latin typeface="+mj-lt"/>
                <a:ea typeface="Tahoma" panose="020B0604030504040204" pitchFamily="34" charset="0"/>
                <a:cs typeface="Tahoma" panose="020B0604030504040204" pitchFamily="34" charset="0"/>
              </a:rPr>
              <a:t>ОДНОРОДНОСТЬ МАТЕРИАЛА И ЕГО СТРУКТУРЫ  в тончайших деталях</a:t>
            </a:r>
            <a:r>
              <a:rPr lang="en-US" sz="1600">
                <a:latin typeface="+mj-lt"/>
                <a:ea typeface="Tahoma" panose="020B0604030504040204" pitchFamily="34" charset="0"/>
                <a:cs typeface="Tahoma" panose="020B0604030504040204" pitchFamily="34" charset="0"/>
              </a:rPr>
              <a:t>.</a:t>
            </a:r>
            <a:endParaRPr lang="it-IT" sz="1600" dirty="0">
              <a:effectLst/>
              <a:latin typeface="+mj-lt"/>
              <a:ea typeface="Tahoma" panose="020B0604030504040204" pitchFamily="34" charset="0"/>
              <a:cs typeface="Tahoma" panose="020B0604030504040204" pitchFamily="34" charset="0"/>
            </a:endParaRPr>
          </a:p>
        </p:txBody>
      </p:sp>
      <p:pic>
        <p:nvPicPr>
          <p:cNvPr id="11" name="Immagine 10">
            <a:extLst>
              <a:ext uri="{FF2B5EF4-FFF2-40B4-BE49-F238E27FC236}">
                <a16:creationId xmlns:a16="http://schemas.microsoft.com/office/drawing/2014/main" id="{0696D235-A157-A9FA-B167-19F840CD0DF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11615" y="4169196"/>
            <a:ext cx="2883762" cy="1622004"/>
          </a:xfrm>
          <a:prstGeom prst="rect">
            <a:avLst/>
          </a:prstGeom>
          <a:noFill/>
          <a:ln>
            <a:noFill/>
          </a:ln>
        </p:spPr>
      </p:pic>
      <p:pic>
        <p:nvPicPr>
          <p:cNvPr id="12" name="Immagine 11">
            <a:extLst>
              <a:ext uri="{FF2B5EF4-FFF2-40B4-BE49-F238E27FC236}">
                <a16:creationId xmlns:a16="http://schemas.microsoft.com/office/drawing/2014/main" id="{A7321967-23F0-A0B5-7A43-E6CC1FDE572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11615" y="2385954"/>
            <a:ext cx="2820773" cy="1586175"/>
          </a:xfrm>
          <a:prstGeom prst="rect">
            <a:avLst/>
          </a:prstGeom>
          <a:noFill/>
          <a:ln>
            <a:noFill/>
          </a:ln>
        </p:spPr>
      </p:pic>
    </p:spTree>
    <p:extLst>
      <p:ext uri="{BB962C8B-B14F-4D97-AF65-F5344CB8AC3E}">
        <p14:creationId xmlns:p14="http://schemas.microsoft.com/office/powerpoint/2010/main" val="260607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0D7BAA-AFF4-3089-D0BF-DA0BBAA2C2CA}"/>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A64E3C63-1543-FC41-31A9-66ED64BA277F}"/>
              </a:ext>
            </a:extLst>
          </p:cNvPr>
          <p:cNvSpPr>
            <a:spLocks noGrp="1"/>
          </p:cNvSpPr>
          <p:nvPr>
            <p:ph sz="half" idx="1"/>
          </p:nvPr>
        </p:nvSpPr>
        <p:spPr/>
        <p:txBody>
          <a:bodyPr/>
          <a:lstStyle/>
          <a:p>
            <a:endParaRPr lang="it-IT"/>
          </a:p>
        </p:txBody>
      </p:sp>
      <p:sp>
        <p:nvSpPr>
          <p:cNvPr id="4" name="Segnaposto contenuto 3">
            <a:extLst>
              <a:ext uri="{FF2B5EF4-FFF2-40B4-BE49-F238E27FC236}">
                <a16:creationId xmlns:a16="http://schemas.microsoft.com/office/drawing/2014/main" id="{4C53A4A8-F403-55FD-052F-42155461C1FA}"/>
              </a:ext>
            </a:extLst>
          </p:cNvPr>
          <p:cNvSpPr>
            <a:spLocks noGrp="1"/>
          </p:cNvSpPr>
          <p:nvPr>
            <p:ph sz="half" idx="2"/>
          </p:nvPr>
        </p:nvSpPr>
        <p:spPr/>
        <p:txBody>
          <a:bodyPr/>
          <a:lstStyle/>
          <a:p>
            <a:endParaRPr lang="it-IT"/>
          </a:p>
        </p:txBody>
      </p:sp>
      <p:pic>
        <p:nvPicPr>
          <p:cNvPr id="5" name="Immagine 4">
            <a:extLst>
              <a:ext uri="{FF2B5EF4-FFF2-40B4-BE49-F238E27FC236}">
                <a16:creationId xmlns:a16="http://schemas.microsoft.com/office/drawing/2014/main" id="{AE38D6AB-2FDB-E75C-CD4C-C9730FE1DF62}"/>
              </a:ext>
            </a:extLst>
          </p:cNvPr>
          <p:cNvPicPr>
            <a:picLocks noChangeAspect="1"/>
          </p:cNvPicPr>
          <p:nvPr/>
        </p:nvPicPr>
        <p:blipFill>
          <a:blip r:embed="rId3"/>
          <a:stretch>
            <a:fillRect/>
          </a:stretch>
        </p:blipFill>
        <p:spPr>
          <a:xfrm>
            <a:off x="-79432" y="-387188"/>
            <a:ext cx="12192153" cy="7092788"/>
          </a:xfrm>
          <a:prstGeom prst="rect">
            <a:avLst/>
          </a:prstGeom>
        </p:spPr>
      </p:pic>
      <p:pic>
        <p:nvPicPr>
          <p:cNvPr id="9" name="Immagine 8">
            <a:extLst>
              <a:ext uri="{FF2B5EF4-FFF2-40B4-BE49-F238E27FC236}">
                <a16:creationId xmlns:a16="http://schemas.microsoft.com/office/drawing/2014/main" id="{1D345E03-438E-A6FD-F98F-8C1F32B400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8900" y="292435"/>
            <a:ext cx="3235319" cy="4739300"/>
          </a:xfrm>
          <a:prstGeom prst="rect">
            <a:avLst/>
          </a:prstGeom>
        </p:spPr>
      </p:pic>
      <p:pic>
        <p:nvPicPr>
          <p:cNvPr id="10" name="Immagine 9">
            <a:extLst>
              <a:ext uri="{FF2B5EF4-FFF2-40B4-BE49-F238E27FC236}">
                <a16:creationId xmlns:a16="http://schemas.microsoft.com/office/drawing/2014/main" id="{D25F94B5-DD63-1156-568F-CDF5CB56BC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464" y="226218"/>
            <a:ext cx="2366251" cy="1440160"/>
          </a:xfrm>
          <a:prstGeom prst="rect">
            <a:avLst/>
          </a:prstGeom>
        </p:spPr>
      </p:pic>
      <p:sp>
        <p:nvSpPr>
          <p:cNvPr id="12" name="CasellaDiTesto 11">
            <a:extLst>
              <a:ext uri="{FF2B5EF4-FFF2-40B4-BE49-F238E27FC236}">
                <a16:creationId xmlns:a16="http://schemas.microsoft.com/office/drawing/2014/main" id="{74D2CBAF-C264-D398-8C93-24F3324044A7}"/>
              </a:ext>
            </a:extLst>
          </p:cNvPr>
          <p:cNvSpPr txBox="1"/>
          <p:nvPr/>
        </p:nvSpPr>
        <p:spPr>
          <a:xfrm>
            <a:off x="481431" y="3073142"/>
            <a:ext cx="7758965" cy="2582245"/>
          </a:xfrm>
          <a:prstGeom prst="rect">
            <a:avLst/>
          </a:prstGeom>
          <a:noFill/>
        </p:spPr>
        <p:txBody>
          <a:bodyPr wrap="square">
            <a:spAutoFit/>
          </a:bodyPr>
          <a:lstStyle/>
          <a:p>
            <a:pPr>
              <a:lnSpc>
                <a:spcPct val="102000"/>
              </a:lnSpc>
              <a:spcBef>
                <a:spcPts val="585"/>
              </a:spcBef>
              <a:spcAft>
                <a:spcPts val="0"/>
              </a:spcAft>
            </a:pPr>
            <a:r>
              <a:rPr lang="ru-RU" sz="2000" b="0" i="0" dirty="0">
                <a:effectLst/>
                <a:latin typeface="Tahoma" panose="020B0604030504040204" pitchFamily="34" charset="0"/>
                <a:ea typeface="Tahoma" panose="020B0604030504040204" pitchFamily="34" charset="0"/>
                <a:cs typeface="Tahoma" panose="020B0604030504040204" pitchFamily="34" charset="0"/>
              </a:rPr>
              <a:t>Оксид циркония имеет 3 молекулярные формы</a:t>
            </a:r>
            <a:r>
              <a:rPr lang="it-IT" sz="2000" dirty="0">
                <a:effectLst/>
                <a:latin typeface="Tahoma" panose="020B0604030504040204" pitchFamily="34" charset="0"/>
                <a:ea typeface="Tahoma" panose="020B0604030504040204" pitchFamily="34" charset="0"/>
                <a:cs typeface="Tahoma" panose="020B0604030504040204" pitchFamily="34" charset="0"/>
              </a:rPr>
              <a:t> </a:t>
            </a:r>
          </a:p>
          <a:p>
            <a:pPr>
              <a:lnSpc>
                <a:spcPct val="102000"/>
              </a:lnSpc>
              <a:spcBef>
                <a:spcPts val="585"/>
              </a:spcBef>
              <a:spcAft>
                <a:spcPts val="0"/>
              </a:spcAft>
            </a:pPr>
            <a:endParaRPr lang="it-IT" sz="20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ru-RU" sz="2000" b="0" i="0" dirty="0">
                <a:effectLst/>
                <a:latin typeface="Tahoma" panose="020B0604030504040204" pitchFamily="34" charset="0"/>
                <a:ea typeface="Tahoma" panose="020B0604030504040204" pitchFamily="34" charset="0"/>
                <a:cs typeface="Tahoma" panose="020B0604030504040204" pitchFamily="34" charset="0"/>
              </a:rPr>
              <a:t>Температура до 1170°C: </a:t>
            </a:r>
            <a:r>
              <a:rPr lang="ru-RU" sz="2000" b="1" i="0" dirty="0">
                <a:effectLst/>
                <a:latin typeface="Tahoma" panose="020B0604030504040204" pitchFamily="34" charset="0"/>
                <a:ea typeface="Tahoma" panose="020B0604030504040204" pitchFamily="34" charset="0"/>
                <a:cs typeface="Tahoma" panose="020B0604030504040204" pitchFamily="34" charset="0"/>
              </a:rPr>
              <a:t>моноклинная</a:t>
            </a:r>
            <a:r>
              <a:rPr lang="ru-RU" sz="2000" b="0" i="0" dirty="0">
                <a:effectLst/>
                <a:latin typeface="Tahoma" panose="020B0604030504040204" pitchFamily="34" charset="0"/>
                <a:ea typeface="Tahoma" panose="020B0604030504040204" pitchFamily="34" charset="0"/>
                <a:cs typeface="Tahoma" panose="020B0604030504040204" pitchFamily="34" charset="0"/>
              </a:rPr>
              <a:t> кристаллическая структура</a:t>
            </a:r>
            <a:endParaRPr lang="en-US" sz="20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ru-RU" sz="2000" b="0" i="0" dirty="0">
                <a:effectLst/>
                <a:latin typeface="Tahoma" panose="020B0604030504040204" pitchFamily="34" charset="0"/>
                <a:ea typeface="Tahoma" panose="020B0604030504040204" pitchFamily="34" charset="0"/>
                <a:cs typeface="Tahoma" panose="020B0604030504040204" pitchFamily="34" charset="0"/>
              </a:rPr>
              <a:t>При температуре от 1170°C до 2370°C: </a:t>
            </a:r>
            <a:r>
              <a:rPr lang="ru-RU" sz="2000" b="1" i="0" dirty="0">
                <a:effectLst/>
                <a:latin typeface="Tahoma" panose="020B0604030504040204" pitchFamily="34" charset="0"/>
                <a:ea typeface="Tahoma" panose="020B0604030504040204" pitchFamily="34" charset="0"/>
                <a:cs typeface="Tahoma" panose="020B0604030504040204" pitchFamily="34" charset="0"/>
              </a:rPr>
              <a:t>тетрагональная</a:t>
            </a:r>
            <a:r>
              <a:rPr lang="ru-RU" sz="2000" b="0" i="0" dirty="0">
                <a:effectLst/>
                <a:latin typeface="Tahoma" panose="020B0604030504040204" pitchFamily="34" charset="0"/>
                <a:ea typeface="Tahoma" panose="020B0604030504040204" pitchFamily="34" charset="0"/>
                <a:cs typeface="Tahoma" panose="020B0604030504040204" pitchFamily="34" charset="0"/>
              </a:rPr>
              <a:t> форма с объемной усадкой до 5%</a:t>
            </a:r>
            <a:endParaRPr lang="en-US" sz="20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r>
              <a:rPr lang="ru-RU" sz="2000" b="0" i="0" dirty="0">
                <a:effectLst/>
                <a:latin typeface="Tahoma" panose="020B0604030504040204" pitchFamily="34" charset="0"/>
                <a:ea typeface="Tahoma" panose="020B0604030504040204" pitchFamily="34" charset="0"/>
                <a:cs typeface="Tahoma" panose="020B0604030504040204" pitchFamily="34" charset="0"/>
              </a:rPr>
              <a:t>От 2370°C до 2690°C</a:t>
            </a:r>
            <a:r>
              <a:rPr lang="en-US" sz="2000" b="0" i="0" dirty="0">
                <a:effectLst/>
                <a:latin typeface="Tahoma" panose="020B0604030504040204" pitchFamily="34" charset="0"/>
                <a:ea typeface="Tahoma" panose="020B0604030504040204" pitchFamily="34" charset="0"/>
                <a:cs typeface="Tahoma" panose="020B0604030504040204" pitchFamily="34" charset="0"/>
              </a:rPr>
              <a:t> - </a:t>
            </a:r>
            <a:r>
              <a:rPr lang="ru-RU" sz="2000" b="1" i="0" dirty="0">
                <a:effectLst/>
                <a:latin typeface="Tahoma" panose="020B0604030504040204" pitchFamily="34" charset="0"/>
                <a:ea typeface="Tahoma" panose="020B0604030504040204" pitchFamily="34" charset="0"/>
                <a:cs typeface="Tahoma" panose="020B0604030504040204" pitchFamily="34" charset="0"/>
              </a:rPr>
              <a:t>кубическая </a:t>
            </a:r>
            <a:r>
              <a:rPr lang="ru-RU" sz="2000" b="0" i="0" dirty="0">
                <a:effectLst/>
                <a:latin typeface="Tahoma" panose="020B0604030504040204" pitchFamily="34" charset="0"/>
                <a:ea typeface="Tahoma" panose="020B0604030504040204" pitchFamily="34" charset="0"/>
                <a:cs typeface="Tahoma" panose="020B0604030504040204" pitchFamily="34" charset="0"/>
              </a:rPr>
              <a:t>форма</a:t>
            </a:r>
            <a:endParaRPr lang="it-IT" sz="2000" dirty="0">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panose="05000000000000000000" pitchFamily="2" charset="2"/>
              <a:buChar char=""/>
            </a:pPr>
            <a:endParaRPr lang="it-IT" sz="1600" dirty="0">
              <a:effectLst/>
              <a:latin typeface="Trebuchet MS" panose="020B0603020202020204" pitchFamily="34" charset="0"/>
              <a:ea typeface="Trebuchet MS" panose="020B0603020202020204" pitchFamily="34" charset="0"/>
              <a:cs typeface="Trebuchet MS" panose="020B0603020202020204" pitchFamily="34" charset="0"/>
            </a:endParaRPr>
          </a:p>
        </p:txBody>
      </p:sp>
      <p:sp>
        <p:nvSpPr>
          <p:cNvPr id="16" name="CasellaDiTesto 15">
            <a:extLst>
              <a:ext uri="{FF2B5EF4-FFF2-40B4-BE49-F238E27FC236}">
                <a16:creationId xmlns:a16="http://schemas.microsoft.com/office/drawing/2014/main" id="{D0160961-0B78-6EEA-4BC6-5FEAC31DF4E3}"/>
              </a:ext>
            </a:extLst>
          </p:cNvPr>
          <p:cNvSpPr txBox="1"/>
          <p:nvPr/>
        </p:nvSpPr>
        <p:spPr>
          <a:xfrm>
            <a:off x="481431" y="1798248"/>
            <a:ext cx="7269165" cy="1200329"/>
          </a:xfrm>
          <a:prstGeom prst="rect">
            <a:avLst/>
          </a:prstGeom>
          <a:noFill/>
        </p:spPr>
        <p:txBody>
          <a:bodyPr wrap="square">
            <a:spAutoFit/>
          </a:bodyPr>
          <a:lstStyle/>
          <a:p>
            <a:r>
              <a:rPr lang="ru-RU" sz="2400" b="1" i="1" u="sng" dirty="0">
                <a:effectLst/>
                <a:latin typeface="+mj-lt"/>
              </a:rPr>
              <a:t>ПОЧЕМУ ВАЖНА ТЕХНОЛОГИЧНОСТЬ ПРЕДВАРИТЕЛЬНОГО СПЕКАНИЯ ПРИ НИЗКОЙ ТЕМПЕРАТУРЕ?</a:t>
            </a:r>
            <a:endParaRPr lang="it-IT" sz="2400" b="1" i="1" u="sng" dirty="0">
              <a:latin typeface="+mj-lt"/>
            </a:endParaRPr>
          </a:p>
        </p:txBody>
      </p:sp>
      <p:sp>
        <p:nvSpPr>
          <p:cNvPr id="6" name="Rectangle 1">
            <a:extLst>
              <a:ext uri="{FF2B5EF4-FFF2-40B4-BE49-F238E27FC236}">
                <a16:creationId xmlns:a16="http://schemas.microsoft.com/office/drawing/2014/main" id="{B7783907-2709-4A65-94CF-5B2E242ED4A5}"/>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ru-RU" altLang="ru-RU" sz="1000" b="0" i="0" u="none" strike="noStrike" cap="none" normalizeH="0" baseline="0">
                <a:ln>
                  <a:noFill/>
                </a:ln>
                <a:solidFill>
                  <a:srgbClr val="000000"/>
                </a:solidFill>
                <a:effectLst/>
                <a:latin typeface="inherit"/>
              </a:rPr>
              <a:t>Температура до 1170°C: моноклинная кристаллическая структура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83A84725-E872-465C-83C7-5D8B56DE12AB}"/>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6348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8C39C33C-D8B9-468F-A07C-6F1EFB856324}"/>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br>
              <a:rPr kumimoji="0" lang="ru-RU" altLang="ru-RU" sz="1000" b="0" i="0" u="none" strike="noStrike" cap="none" normalizeH="0" baseline="0">
                <a:ln>
                  <a:noFill/>
                </a:ln>
                <a:solidFill>
                  <a:srgbClr val="000000"/>
                </a:solidFill>
                <a:effectLst/>
                <a:latin typeface="var(--depot-font-text)"/>
              </a:rPr>
            </a:br>
            <a:endParaRPr kumimoji="0" lang="ru-RU" altLang="ru-RU" sz="1000" b="0" i="0" u="none" strike="noStrike" cap="none" normalizeH="0" baseline="0">
              <a:ln>
                <a:noFill/>
              </a:ln>
              <a:solidFill>
                <a:srgbClr val="000000"/>
              </a:solidFill>
              <a:effectLst/>
              <a:latin typeface="Y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1" name="Rectangle 4">
            <a:extLst>
              <a:ext uri="{FF2B5EF4-FFF2-40B4-BE49-F238E27FC236}">
                <a16:creationId xmlns:a16="http://schemas.microsoft.com/office/drawing/2014/main" id="{D18808BD-C67B-48A0-9032-35FD65EFF544}"/>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ru-RU" altLang="ru-RU" sz="1000" b="0" i="0" u="none" strike="noStrike" cap="none" normalizeH="0" baseline="0">
                <a:ln>
                  <a:noFill/>
                </a:ln>
                <a:solidFill>
                  <a:srgbClr val="000000"/>
                </a:solidFill>
                <a:effectLst/>
                <a:latin typeface="inherit"/>
              </a:rPr>
              <a:t>Температура до 1170°C: моноклинная кристаллическая структура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3" name="Rectangle 5">
            <a:extLst>
              <a:ext uri="{FF2B5EF4-FFF2-40B4-BE49-F238E27FC236}">
                <a16:creationId xmlns:a16="http://schemas.microsoft.com/office/drawing/2014/main" id="{45A98943-BA97-4873-97CE-EC0BC71EC8F5}"/>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6348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id="{953FD29F-6B76-421F-A531-CC83D5A63A30}"/>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br>
              <a:rPr kumimoji="0" lang="ru-RU" altLang="ru-RU" sz="1000" b="0" i="0" u="none" strike="noStrike" cap="none" normalizeH="0" baseline="0">
                <a:ln>
                  <a:noFill/>
                </a:ln>
                <a:solidFill>
                  <a:srgbClr val="000000"/>
                </a:solidFill>
                <a:effectLst/>
                <a:latin typeface="var(--depot-font-text)"/>
              </a:rPr>
            </a:br>
            <a:endParaRPr kumimoji="0" lang="ru-RU" altLang="ru-RU" sz="1000" b="0" i="0" u="none" strike="noStrike" cap="none" normalizeH="0" baseline="0">
              <a:ln>
                <a:noFill/>
              </a:ln>
              <a:solidFill>
                <a:srgbClr val="000000"/>
              </a:solidFill>
              <a:effectLst/>
              <a:latin typeface="Y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5969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EFABF4-8EF4-66C0-35F2-01CEFB8D4C80}"/>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FC8513B-86F3-D821-8FB8-E349D73ABFA4}"/>
              </a:ext>
            </a:extLst>
          </p:cNvPr>
          <p:cNvSpPr>
            <a:spLocks noGrp="1"/>
          </p:cNvSpPr>
          <p:nvPr>
            <p:ph sz="half" idx="1"/>
          </p:nvPr>
        </p:nvSpPr>
        <p:spPr/>
        <p:txBody>
          <a:bodyPr/>
          <a:lstStyle/>
          <a:p>
            <a:endParaRPr lang="it-IT"/>
          </a:p>
        </p:txBody>
      </p:sp>
      <p:sp>
        <p:nvSpPr>
          <p:cNvPr id="4" name="Segnaposto contenuto 3">
            <a:extLst>
              <a:ext uri="{FF2B5EF4-FFF2-40B4-BE49-F238E27FC236}">
                <a16:creationId xmlns:a16="http://schemas.microsoft.com/office/drawing/2014/main" id="{4D5883CE-9FB1-01FE-D5C9-DFD654C78E65}"/>
              </a:ext>
            </a:extLst>
          </p:cNvPr>
          <p:cNvSpPr>
            <a:spLocks noGrp="1"/>
          </p:cNvSpPr>
          <p:nvPr>
            <p:ph sz="half" idx="2"/>
          </p:nvPr>
        </p:nvSpPr>
        <p:spPr/>
        <p:txBody>
          <a:bodyPr/>
          <a:lstStyle/>
          <a:p>
            <a:endParaRPr lang="it-IT"/>
          </a:p>
        </p:txBody>
      </p:sp>
      <p:pic>
        <p:nvPicPr>
          <p:cNvPr id="5" name="Immagine 4">
            <a:extLst>
              <a:ext uri="{FF2B5EF4-FFF2-40B4-BE49-F238E27FC236}">
                <a16:creationId xmlns:a16="http://schemas.microsoft.com/office/drawing/2014/main" id="{817C561B-ED0E-FC32-42C8-BFB16B466530}"/>
              </a:ext>
            </a:extLst>
          </p:cNvPr>
          <p:cNvPicPr>
            <a:picLocks noChangeAspect="1"/>
          </p:cNvPicPr>
          <p:nvPr/>
        </p:nvPicPr>
        <p:blipFill>
          <a:blip r:embed="rId3"/>
          <a:stretch>
            <a:fillRect/>
          </a:stretch>
        </p:blipFill>
        <p:spPr>
          <a:xfrm>
            <a:off x="-18565" y="-44935"/>
            <a:ext cx="12192153" cy="7092788"/>
          </a:xfrm>
          <a:prstGeom prst="rect">
            <a:avLst/>
          </a:prstGeom>
        </p:spPr>
      </p:pic>
      <p:sp>
        <p:nvSpPr>
          <p:cNvPr id="6" name="Titolo 1">
            <a:extLst>
              <a:ext uri="{FF2B5EF4-FFF2-40B4-BE49-F238E27FC236}">
                <a16:creationId xmlns:a16="http://schemas.microsoft.com/office/drawing/2014/main" id="{B6DEFF3E-2525-C6EF-9A6E-2BB2F997A785}"/>
              </a:ext>
            </a:extLst>
          </p:cNvPr>
          <p:cNvSpPr txBox="1">
            <a:spLocks/>
          </p:cNvSpPr>
          <p:nvPr/>
        </p:nvSpPr>
        <p:spPr>
          <a:xfrm>
            <a:off x="3070076" y="232340"/>
            <a:ext cx="8928992" cy="3340675"/>
          </a:xfrm>
          <a:prstGeom prst="rect">
            <a:avLst/>
          </a:prstGeom>
        </p:spPr>
        <p:txBody>
          <a:bodyPr vert="horz" lIns="91440" tIns="45720" rIns="91440" bIns="45720" rtlCol="0" anchor="ctr">
            <a:noAutofit/>
          </a:bodyPr>
          <a:lstStyle>
            <a:lvl1pPr algn="l" defTabSz="457063" rtl="0" eaLnBrk="1" latinLnBrk="0" hangingPunct="1">
              <a:spcBef>
                <a:spcPct val="0"/>
              </a:spcBef>
              <a:buNone/>
              <a:defRPr sz="3199"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800" dirty="0">
                <a:solidFill>
                  <a:schemeClr val="tx1"/>
                </a:solidFill>
                <a:effectLst/>
              </a:rPr>
              <a:t>И</a:t>
            </a:r>
            <a:r>
              <a:rPr lang="ru-RU" sz="1800" b="0" i="0" dirty="0">
                <a:solidFill>
                  <a:schemeClr val="tx1"/>
                </a:solidFill>
                <a:effectLst/>
              </a:rPr>
              <a:t>спользуемый нами материал содержит оксид иттрия. Эта добавка частично стабилизирует спеченный диоксид циркония в тетрагональной форме.</a:t>
            </a:r>
            <a:endParaRPr lang="en-US" sz="1800" dirty="0">
              <a:solidFill>
                <a:schemeClr val="tx1"/>
              </a:solidFill>
            </a:endParaRPr>
          </a:p>
          <a:p>
            <a:endParaRPr lang="ru-RU" sz="1800" b="0" i="0" dirty="0">
              <a:solidFill>
                <a:schemeClr val="tx1"/>
              </a:solidFill>
              <a:effectLst/>
            </a:endParaRPr>
          </a:p>
          <a:p>
            <a:r>
              <a:rPr lang="ru-RU" sz="1800" b="0" i="0" dirty="0">
                <a:solidFill>
                  <a:schemeClr val="tx1"/>
                </a:solidFill>
                <a:effectLst/>
              </a:rPr>
              <a:t>Последующая модификация приводит к перегреву диоксида циркония, который охлаждается до моноклинной формы, что приводит к увеличению объема на 5%.</a:t>
            </a:r>
            <a:endParaRPr lang="en-US" sz="1800" dirty="0">
              <a:solidFill>
                <a:schemeClr val="tx1"/>
              </a:solidFill>
            </a:endParaRPr>
          </a:p>
          <a:p>
            <a:endParaRPr lang="ru-RU" sz="1800" b="0" i="0" dirty="0">
              <a:solidFill>
                <a:schemeClr val="tx1"/>
              </a:solidFill>
              <a:effectLst/>
            </a:endParaRPr>
          </a:p>
          <a:p>
            <a:r>
              <a:rPr lang="ru-RU" sz="1800" b="0" i="0" dirty="0">
                <a:solidFill>
                  <a:schemeClr val="tx1"/>
                </a:solidFill>
                <a:effectLst/>
              </a:rPr>
              <a:t>ПО  ЭТОЙ ПРИЧИНЕ Следует избегать ПЕРЕГРЕВА И ПОВРЕЖДЕНИЯ КОНСТРУКЦИИ</a:t>
            </a:r>
            <a:r>
              <a:rPr lang="ru-RU" sz="1800" dirty="0">
                <a:solidFill>
                  <a:schemeClr val="tx1"/>
                </a:solidFill>
                <a:effectLst/>
              </a:rPr>
              <a:t>, </a:t>
            </a:r>
            <a:r>
              <a:rPr lang="ru-RU" sz="1800" b="0" i="0" dirty="0">
                <a:solidFill>
                  <a:schemeClr val="tx1"/>
                </a:solidFill>
                <a:effectLst/>
              </a:rPr>
              <a:t>Для этого рекомендуется обработать каркасы перед спеканием.</a:t>
            </a:r>
            <a:endParaRPr lang="it-IT" sz="1800" dirty="0">
              <a:solidFill>
                <a:schemeClr val="tx1"/>
              </a:solidFill>
            </a:endParaRPr>
          </a:p>
        </p:txBody>
      </p:sp>
      <p:pic>
        <p:nvPicPr>
          <p:cNvPr id="7" name="Immagine 6">
            <a:extLst>
              <a:ext uri="{FF2B5EF4-FFF2-40B4-BE49-F238E27FC236}">
                <a16:creationId xmlns:a16="http://schemas.microsoft.com/office/drawing/2014/main" id="{2D7A480F-4B61-ADA4-6476-3D7E63215A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3813" y="548680"/>
            <a:ext cx="2247938" cy="1368152"/>
          </a:xfrm>
          <a:prstGeom prst="rect">
            <a:avLst/>
          </a:prstGeom>
        </p:spPr>
      </p:pic>
      <p:pic>
        <p:nvPicPr>
          <p:cNvPr id="8" name="Immagine 7">
            <a:extLst>
              <a:ext uri="{FF2B5EF4-FFF2-40B4-BE49-F238E27FC236}">
                <a16:creationId xmlns:a16="http://schemas.microsoft.com/office/drawing/2014/main" id="{2CBD64E8-5438-6892-F388-3B3DB4CD688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5333" y="3789040"/>
            <a:ext cx="2635223" cy="2602326"/>
          </a:xfrm>
          <a:prstGeom prst="rect">
            <a:avLst/>
          </a:prstGeom>
          <a:noFill/>
          <a:ln>
            <a:noFill/>
          </a:ln>
        </p:spPr>
      </p:pic>
      <p:pic>
        <p:nvPicPr>
          <p:cNvPr id="9" name="Immagine 8">
            <a:extLst>
              <a:ext uri="{FF2B5EF4-FFF2-40B4-BE49-F238E27FC236}">
                <a16:creationId xmlns:a16="http://schemas.microsoft.com/office/drawing/2014/main" id="{3C741140-9FF0-669A-8B34-D42ED74E22F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58728" y="3822141"/>
            <a:ext cx="2785806" cy="2664520"/>
          </a:xfrm>
          <a:prstGeom prst="rect">
            <a:avLst/>
          </a:prstGeom>
          <a:noFill/>
          <a:ln>
            <a:noFill/>
          </a:ln>
        </p:spPr>
      </p:pic>
      <p:pic>
        <p:nvPicPr>
          <p:cNvPr id="10" name="Immagine 9">
            <a:extLst>
              <a:ext uri="{FF2B5EF4-FFF2-40B4-BE49-F238E27FC236}">
                <a16:creationId xmlns:a16="http://schemas.microsoft.com/office/drawing/2014/main" id="{E5A6A067-3902-0B50-73EB-77C217A8F7A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1815" y="3789040"/>
            <a:ext cx="2910349" cy="2530823"/>
          </a:xfrm>
          <a:prstGeom prst="rect">
            <a:avLst/>
          </a:prstGeom>
          <a:noFill/>
          <a:ln>
            <a:noFill/>
          </a:ln>
        </p:spPr>
      </p:pic>
    </p:spTree>
    <p:extLst>
      <p:ext uri="{BB962C8B-B14F-4D97-AF65-F5344CB8AC3E}">
        <p14:creationId xmlns:p14="http://schemas.microsoft.com/office/powerpoint/2010/main" val="309337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FAD1C51-9852-42F8-BB07-1950CCB73A1C}"/>
              </a:ext>
            </a:extLst>
          </p:cNvPr>
          <p:cNvPicPr>
            <a:picLocks noChangeAspect="1"/>
          </p:cNvPicPr>
          <p:nvPr/>
        </p:nvPicPr>
        <p:blipFill>
          <a:blip r:embed="rId3"/>
          <a:stretch>
            <a:fillRect/>
          </a:stretch>
        </p:blipFill>
        <p:spPr>
          <a:xfrm>
            <a:off x="0" y="0"/>
            <a:ext cx="12192153" cy="7128792"/>
          </a:xfrm>
          <a:prstGeom prst="rect">
            <a:avLst/>
          </a:prstGeom>
        </p:spPr>
      </p:pic>
      <p:sp>
        <p:nvSpPr>
          <p:cNvPr id="2" name="Titolo 1">
            <a:extLst>
              <a:ext uri="{FF2B5EF4-FFF2-40B4-BE49-F238E27FC236}">
                <a16:creationId xmlns:a16="http://schemas.microsoft.com/office/drawing/2014/main" id="{6BCF8E59-98CA-4149-B858-1CFC7A3D4C8B}"/>
              </a:ext>
            </a:extLst>
          </p:cNvPr>
          <p:cNvSpPr>
            <a:spLocks noGrp="1"/>
          </p:cNvSpPr>
          <p:nvPr>
            <p:ph type="ctrTitle"/>
          </p:nvPr>
        </p:nvSpPr>
        <p:spPr>
          <a:xfrm>
            <a:off x="1160656" y="1964196"/>
            <a:ext cx="10009112" cy="3200400"/>
          </a:xfrm>
        </p:spPr>
        <p:txBody>
          <a:bodyPr>
            <a:normAutofit/>
          </a:bodyPr>
          <a:lstStyle/>
          <a:p>
            <a:r>
              <a:rPr lang="ru-RU" sz="4800" b="0" i="0" dirty="0">
                <a:solidFill>
                  <a:schemeClr val="tx1"/>
                </a:solidFill>
                <a:effectLst/>
              </a:rPr>
              <a:t>НОВЫЕ </a:t>
            </a:r>
            <a:r>
              <a:rPr lang="ru-RU" sz="4800" b="0" i="0" dirty="0" err="1">
                <a:solidFill>
                  <a:schemeClr val="tx1"/>
                </a:solidFill>
                <a:effectLst/>
              </a:rPr>
              <a:t>ЛИНейки</a:t>
            </a:r>
            <a:br>
              <a:rPr lang="ru-RU" sz="4800" b="0" i="0" dirty="0">
                <a:solidFill>
                  <a:schemeClr val="tx1"/>
                </a:solidFill>
                <a:effectLst/>
              </a:rPr>
            </a:br>
            <a:r>
              <a:rPr lang="ru-RU" sz="4800" b="0" i="0" dirty="0">
                <a:solidFill>
                  <a:schemeClr val="tx1"/>
                </a:solidFill>
                <a:effectLst/>
              </a:rPr>
              <a:t>многослойных дисков </a:t>
            </a:r>
            <a:r>
              <a:rPr lang="ru-RU" sz="4800" b="1" i="0" dirty="0">
                <a:solidFill>
                  <a:schemeClr val="tx1"/>
                </a:solidFill>
                <a:effectLst/>
              </a:rPr>
              <a:t>ORODENT </a:t>
            </a:r>
            <a:r>
              <a:rPr lang="ru-RU" sz="4800" b="0" i="0" dirty="0">
                <a:solidFill>
                  <a:schemeClr val="tx1"/>
                </a:solidFill>
                <a:effectLst/>
              </a:rPr>
              <a:t>в деталях</a:t>
            </a:r>
            <a:endParaRPr lang="it-IT" sz="4800" b="1" dirty="0">
              <a:solidFill>
                <a:schemeClr val="tx1"/>
              </a:solidFill>
            </a:endParaRPr>
          </a:p>
        </p:txBody>
      </p:sp>
      <p:sp>
        <p:nvSpPr>
          <p:cNvPr id="3" name="Sottotitolo 2">
            <a:extLst>
              <a:ext uri="{FF2B5EF4-FFF2-40B4-BE49-F238E27FC236}">
                <a16:creationId xmlns:a16="http://schemas.microsoft.com/office/drawing/2014/main" id="{488DC5A0-64AA-4503-A32F-A8CA2F6E8193}"/>
              </a:ext>
            </a:extLst>
          </p:cNvPr>
          <p:cNvSpPr>
            <a:spLocks noGrp="1"/>
          </p:cNvSpPr>
          <p:nvPr>
            <p:ph type="subTitle" idx="1"/>
          </p:nvPr>
        </p:nvSpPr>
        <p:spPr>
          <a:xfrm>
            <a:off x="1151948" y="548680"/>
            <a:ext cx="9881595" cy="1905000"/>
          </a:xfrm>
        </p:spPr>
        <p:txBody>
          <a:bodyPr>
            <a:noAutofit/>
          </a:bodyPr>
          <a:lstStyle/>
          <a:p>
            <a:r>
              <a:rPr lang="it-IT" sz="8000" b="1" i="1" dirty="0">
                <a:solidFill>
                  <a:srgbClr val="00B0F0"/>
                </a:solidFill>
              </a:rPr>
              <a:t>THOR</a:t>
            </a:r>
            <a:r>
              <a:rPr lang="it-IT" sz="8000" b="1" i="1" dirty="0"/>
              <a:t>, </a:t>
            </a:r>
            <a:r>
              <a:rPr lang="it-IT" sz="8000" b="1" i="1" dirty="0">
                <a:solidFill>
                  <a:srgbClr val="FFFF00"/>
                </a:solidFill>
              </a:rPr>
              <a:t>EOS</a:t>
            </a:r>
            <a:r>
              <a:rPr lang="it-IT" sz="8000" b="1" i="1" dirty="0"/>
              <a:t> &amp; </a:t>
            </a:r>
            <a:r>
              <a:rPr lang="it-IT" sz="8000" b="1" i="1" dirty="0">
                <a:solidFill>
                  <a:srgbClr val="7030A0"/>
                </a:solidFill>
              </a:rPr>
              <a:t>VENUS</a:t>
            </a:r>
          </a:p>
        </p:txBody>
      </p:sp>
    </p:spTree>
    <p:extLst>
      <p:ext uri="{BB962C8B-B14F-4D97-AF65-F5344CB8AC3E}">
        <p14:creationId xmlns:p14="http://schemas.microsoft.com/office/powerpoint/2010/main" val="396195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a:extLst>
              <a:ext uri="{FF2B5EF4-FFF2-40B4-BE49-F238E27FC236}">
                <a16:creationId xmlns:a16="http://schemas.microsoft.com/office/drawing/2014/main" id="{E47DDDA9-1376-4471-B355-5B95672B7C42}"/>
              </a:ext>
            </a:extLst>
          </p:cNvPr>
          <p:cNvPicPr>
            <a:picLocks noChangeAspect="1"/>
          </p:cNvPicPr>
          <p:nvPr/>
        </p:nvPicPr>
        <p:blipFill>
          <a:blip r:embed="rId3"/>
          <a:stretch>
            <a:fillRect/>
          </a:stretch>
        </p:blipFill>
        <p:spPr>
          <a:xfrm>
            <a:off x="-3328" y="-99392"/>
            <a:ext cx="12192153" cy="6957392"/>
          </a:xfrm>
          <a:prstGeom prst="rect">
            <a:avLst/>
          </a:prstGeom>
        </p:spPr>
      </p:pic>
      <p:sp>
        <p:nvSpPr>
          <p:cNvPr id="13" name="AutoShape 2" descr="blob:https://web.whatsapp.com/f91ede60-4ae9-43f3-bc00-2b04ab088191">
            <a:extLst>
              <a:ext uri="{FF2B5EF4-FFF2-40B4-BE49-F238E27FC236}">
                <a16:creationId xmlns:a16="http://schemas.microsoft.com/office/drawing/2014/main" id="{9EAF3554-6880-4205-BA5B-92861E3A7C3C}"/>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AutoShape 4" descr="blob:https://web.whatsapp.com/f91ede60-4ae9-43f3-bc00-2b04ab088191">
            <a:extLst>
              <a:ext uri="{FF2B5EF4-FFF2-40B4-BE49-F238E27FC236}">
                <a16:creationId xmlns:a16="http://schemas.microsoft.com/office/drawing/2014/main" id="{A0A9CB07-E269-4065-9238-FB9D2A6ED0BD}"/>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 name="Immagine 2">
            <a:extLst>
              <a:ext uri="{FF2B5EF4-FFF2-40B4-BE49-F238E27FC236}">
                <a16:creationId xmlns:a16="http://schemas.microsoft.com/office/drawing/2014/main" id="{704F6600-6A66-FC45-A58D-73876D768A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394" y="804045"/>
            <a:ext cx="4945109" cy="4945109"/>
          </a:xfrm>
          <a:prstGeom prst="rect">
            <a:avLst/>
          </a:prstGeom>
        </p:spPr>
      </p:pic>
      <p:pic>
        <p:nvPicPr>
          <p:cNvPr id="7" name="Immagine 6">
            <a:extLst>
              <a:ext uri="{FF2B5EF4-FFF2-40B4-BE49-F238E27FC236}">
                <a16:creationId xmlns:a16="http://schemas.microsoft.com/office/drawing/2014/main" id="{4C247F90-C9B7-A48A-A7A2-81B0D2A018A9}"/>
              </a:ext>
            </a:extLst>
          </p:cNvPr>
          <p:cNvPicPr>
            <a:picLocks noChangeAspect="1"/>
          </p:cNvPicPr>
          <p:nvPr/>
        </p:nvPicPr>
        <p:blipFill rotWithShape="1">
          <a:blip r:embed="rId5">
            <a:extLst>
              <a:ext uri="{28A0092B-C50C-407E-A947-70E740481C1C}">
                <a14:useLocalDpi xmlns:a14="http://schemas.microsoft.com/office/drawing/2010/main" val="0"/>
              </a:ext>
            </a:extLst>
          </a:blip>
          <a:srcRect l="9373" t="30572" b="23351"/>
          <a:stretch/>
        </p:blipFill>
        <p:spPr>
          <a:xfrm>
            <a:off x="5702503" y="3581400"/>
            <a:ext cx="6215175" cy="3159968"/>
          </a:xfrm>
          <a:prstGeom prst="rect">
            <a:avLst/>
          </a:prstGeom>
        </p:spPr>
      </p:pic>
      <p:sp>
        <p:nvSpPr>
          <p:cNvPr id="15" name="Rettangolo 14">
            <a:extLst>
              <a:ext uri="{FF2B5EF4-FFF2-40B4-BE49-F238E27FC236}">
                <a16:creationId xmlns:a16="http://schemas.microsoft.com/office/drawing/2014/main" id="{38D03378-98CE-AC6F-FF5B-FEEA46F26677}"/>
              </a:ext>
            </a:extLst>
          </p:cNvPr>
          <p:cNvSpPr/>
          <p:nvPr/>
        </p:nvSpPr>
        <p:spPr>
          <a:xfrm>
            <a:off x="5482590" y="416022"/>
            <a:ext cx="6324600" cy="954107"/>
          </a:xfrm>
          <a:prstGeom prst="rect">
            <a:avLst/>
          </a:prstGeom>
        </p:spPr>
        <p:txBody>
          <a:bodyPr wrap="square">
            <a:spAutoFit/>
          </a:bodyPr>
          <a:lstStyle/>
          <a:p>
            <a:pPr algn="r"/>
            <a:r>
              <a:rPr lang="ru-RU" sz="2800" b="1" i="1" u="sng" dirty="0">
                <a:solidFill>
                  <a:srgbClr val="0070C0"/>
                </a:solidFill>
                <a:effectLst/>
                <a:latin typeface="+mj-lt"/>
              </a:rPr>
              <a:t>НОВЫЙ </a:t>
            </a:r>
            <a:r>
              <a:rPr lang="ru-RU" sz="2800" b="1" i="1" u="sng" dirty="0">
                <a:solidFill>
                  <a:srgbClr val="0070C0"/>
                </a:solidFill>
                <a:latin typeface="+mj-lt"/>
              </a:rPr>
              <a:t>МНОГОСЛОЙНЫЙ</a:t>
            </a:r>
          </a:p>
          <a:p>
            <a:pPr algn="r"/>
            <a:r>
              <a:rPr lang="ru-RU" sz="2800" b="1" i="1" u="sng" dirty="0">
                <a:effectLst/>
                <a:latin typeface="+mj-lt"/>
              </a:rPr>
              <a:t>ДИОКСИД ЦИРКОНИЯ</a:t>
            </a:r>
            <a:endParaRPr lang="it-IT" sz="2800" b="1" i="1" u="sng" dirty="0">
              <a:effectLst>
                <a:outerShdw blurRad="38100" dist="38100" dir="2700000" algn="tl">
                  <a:srgbClr val="000000">
                    <a:alpha val="43137"/>
                  </a:srgbClr>
                </a:outerShdw>
              </a:effectLst>
              <a:latin typeface="+mj-lt"/>
            </a:endParaRPr>
          </a:p>
        </p:txBody>
      </p:sp>
      <p:sp>
        <p:nvSpPr>
          <p:cNvPr id="19" name="Rettangolo 18">
            <a:extLst>
              <a:ext uri="{FF2B5EF4-FFF2-40B4-BE49-F238E27FC236}">
                <a16:creationId xmlns:a16="http://schemas.microsoft.com/office/drawing/2014/main" id="{F7B02322-5C53-D251-DF2E-66BF55E9966C}"/>
              </a:ext>
            </a:extLst>
          </p:cNvPr>
          <p:cNvSpPr/>
          <p:nvPr/>
        </p:nvSpPr>
        <p:spPr>
          <a:xfrm>
            <a:off x="5596890" y="1980617"/>
            <a:ext cx="6096000" cy="1569660"/>
          </a:xfrm>
          <a:prstGeom prst="rect">
            <a:avLst/>
          </a:prstGeom>
        </p:spPr>
        <p:txBody>
          <a:bodyPr>
            <a:spAutoFit/>
          </a:bodyPr>
          <a:lstStyle/>
          <a:p>
            <a:pPr algn="r"/>
            <a:r>
              <a:rPr lang="ru-RU" sz="3200" b="0" i="0" dirty="0">
                <a:effectLst/>
                <a:latin typeface="YS Text"/>
              </a:rPr>
              <a:t>4 цветовы</a:t>
            </a:r>
            <a:r>
              <a:rPr lang="ru-RU" sz="3200" dirty="0">
                <a:latin typeface="YS Text"/>
              </a:rPr>
              <a:t>х</a:t>
            </a:r>
            <a:r>
              <a:rPr lang="ru-RU" sz="3200" b="0" i="0" dirty="0">
                <a:effectLst/>
                <a:latin typeface="YS Text"/>
              </a:rPr>
              <a:t> слоя </a:t>
            </a:r>
            <a:endParaRPr lang="en-US" sz="3200" b="0" i="0" dirty="0">
              <a:effectLst/>
              <a:latin typeface="YS Text"/>
            </a:endParaRPr>
          </a:p>
          <a:p>
            <a:pPr algn="r"/>
            <a:r>
              <a:rPr lang="ru-RU" sz="3200" b="0" i="0" dirty="0">
                <a:effectLst/>
                <a:latin typeface="YS Text"/>
              </a:rPr>
              <a:t>1200 МПа + </a:t>
            </a:r>
          </a:p>
          <a:p>
            <a:pPr algn="r"/>
            <a:r>
              <a:rPr lang="ru-RU" sz="3200" dirty="0">
                <a:latin typeface="YS Text"/>
              </a:rPr>
              <a:t>Использова</a:t>
            </a:r>
            <a:r>
              <a:rPr lang="ru-RU" sz="3200" b="0" i="0" dirty="0">
                <a:effectLst/>
                <a:latin typeface="YS Text"/>
              </a:rPr>
              <a:t>ние </a:t>
            </a:r>
            <a:r>
              <a:rPr lang="it-IT" sz="3200" dirty="0">
                <a:latin typeface="MyriadPro-Semibold" panose="020B0603030403020204" pitchFamily="34" charset="0"/>
              </a:rPr>
              <a:t>Grey Cuspid</a:t>
            </a:r>
            <a:r>
              <a:rPr lang="ru-RU" sz="3200" b="0" i="0" dirty="0">
                <a:effectLst/>
                <a:latin typeface="YS Text"/>
              </a:rPr>
              <a:t> </a:t>
            </a:r>
            <a:endParaRPr lang="it-IT" sz="3200" dirty="0"/>
          </a:p>
        </p:txBody>
      </p:sp>
    </p:spTree>
    <p:extLst>
      <p:ext uri="{BB962C8B-B14F-4D97-AF65-F5344CB8AC3E}">
        <p14:creationId xmlns:p14="http://schemas.microsoft.com/office/powerpoint/2010/main" val="3060809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a:extLst>
              <a:ext uri="{FF2B5EF4-FFF2-40B4-BE49-F238E27FC236}">
                <a16:creationId xmlns:a16="http://schemas.microsoft.com/office/drawing/2014/main" id="{E47DDDA9-1376-4471-B355-5B95672B7C42}"/>
              </a:ext>
            </a:extLst>
          </p:cNvPr>
          <p:cNvPicPr>
            <a:picLocks noChangeAspect="1"/>
          </p:cNvPicPr>
          <p:nvPr/>
        </p:nvPicPr>
        <p:blipFill>
          <a:blip r:embed="rId3"/>
          <a:stretch>
            <a:fillRect/>
          </a:stretch>
        </p:blipFill>
        <p:spPr>
          <a:xfrm>
            <a:off x="0" y="0"/>
            <a:ext cx="12358130" cy="7114767"/>
          </a:xfrm>
          <a:prstGeom prst="rect">
            <a:avLst/>
          </a:prstGeom>
        </p:spPr>
      </p:pic>
      <p:sp>
        <p:nvSpPr>
          <p:cNvPr id="13" name="AutoShape 2" descr="blob:https://web.whatsapp.com/f91ede60-4ae9-43f3-bc00-2b04ab088191">
            <a:extLst>
              <a:ext uri="{FF2B5EF4-FFF2-40B4-BE49-F238E27FC236}">
                <a16:creationId xmlns:a16="http://schemas.microsoft.com/office/drawing/2014/main" id="{9EAF3554-6880-4205-BA5B-92861E3A7C3C}"/>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AutoShape 4" descr="blob:https://web.whatsapp.com/f91ede60-4ae9-43f3-bc00-2b04ab088191">
            <a:extLst>
              <a:ext uri="{FF2B5EF4-FFF2-40B4-BE49-F238E27FC236}">
                <a16:creationId xmlns:a16="http://schemas.microsoft.com/office/drawing/2014/main" id="{A0A9CB07-E269-4065-9238-FB9D2A6ED0BD}"/>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8" name="CasellaDiTesto 17">
            <a:extLst>
              <a:ext uri="{FF2B5EF4-FFF2-40B4-BE49-F238E27FC236}">
                <a16:creationId xmlns:a16="http://schemas.microsoft.com/office/drawing/2014/main" id="{A35E507C-4C9E-4144-92AF-F921775D3041}"/>
              </a:ext>
            </a:extLst>
          </p:cNvPr>
          <p:cNvSpPr txBox="1"/>
          <p:nvPr/>
        </p:nvSpPr>
        <p:spPr>
          <a:xfrm>
            <a:off x="359837" y="1791050"/>
            <a:ext cx="11773952" cy="2523768"/>
          </a:xfrm>
          <a:prstGeom prst="rect">
            <a:avLst/>
          </a:prstGeom>
          <a:noFill/>
          <a:ln>
            <a:noFill/>
          </a:ln>
        </p:spPr>
        <p:txBody>
          <a:bodyPr wrap="square" rtlCol="0">
            <a:spAutoFit/>
          </a:bodyPr>
          <a:lstStyle/>
          <a:p>
            <a:r>
              <a:rPr lang="ru-RU" sz="2800" b="1" i="1" u="sng" dirty="0">
                <a:effectLst>
                  <a:outerShdw blurRad="38100" dist="38100" dir="2700000" algn="tl">
                    <a:srgbClr val="000000">
                      <a:alpha val="43137"/>
                    </a:srgbClr>
                  </a:outerShdw>
                </a:effectLst>
              </a:rPr>
              <a:t>ПОЧЕМУ МЫ ВЫБИРАЕМ</a:t>
            </a:r>
            <a:r>
              <a:rPr lang="it-IT" sz="2800" b="1" i="1" u="sng" dirty="0">
                <a:effectLst>
                  <a:outerShdw blurRad="38100" dist="38100" dir="2700000" algn="tl">
                    <a:srgbClr val="000000">
                      <a:alpha val="43137"/>
                    </a:srgbClr>
                  </a:outerShdw>
                </a:effectLst>
              </a:rPr>
              <a:t> </a:t>
            </a:r>
            <a:r>
              <a:rPr lang="ru-RU" sz="2800" b="1" i="1" u="sng" dirty="0">
                <a:effectLst>
                  <a:outerShdw blurRad="38100" dist="38100" dir="2700000" algn="tl">
                    <a:srgbClr val="000000">
                      <a:alpha val="43137"/>
                    </a:srgbClr>
                  </a:outerShdw>
                </a:effectLst>
              </a:rPr>
              <a:t>ДИСКИ</a:t>
            </a:r>
            <a:r>
              <a:rPr lang="it-IT" sz="2800" b="1" i="1" u="sng" dirty="0">
                <a:effectLst>
                  <a:outerShdw blurRad="38100" dist="38100" dir="2700000" algn="tl">
                    <a:srgbClr val="000000">
                      <a:alpha val="43137"/>
                    </a:srgbClr>
                  </a:outerShdw>
                </a:effectLst>
              </a:rPr>
              <a:t> </a:t>
            </a:r>
            <a:r>
              <a:rPr lang="it-IT" sz="3200" b="1" i="1" u="sng" dirty="0">
                <a:solidFill>
                  <a:srgbClr val="00B0F0"/>
                </a:solidFill>
                <a:effectLst>
                  <a:outerShdw blurRad="38100" dist="38100" dir="2700000" algn="tl">
                    <a:srgbClr val="000000">
                      <a:alpha val="43137"/>
                    </a:srgbClr>
                  </a:outerShdw>
                </a:effectLst>
              </a:rPr>
              <a:t>THOR</a:t>
            </a:r>
            <a:r>
              <a:rPr lang="it-IT" sz="2800" b="1" i="1" u="sng" dirty="0">
                <a:effectLst>
                  <a:outerShdw blurRad="38100" dist="38100" dir="2700000" algn="tl">
                    <a:srgbClr val="000000">
                      <a:alpha val="43137"/>
                    </a:srgbClr>
                  </a:outerShdw>
                </a:effectLst>
              </a:rPr>
              <a:t>?</a:t>
            </a:r>
          </a:p>
          <a:p>
            <a:pPr marL="285750" indent="-285750">
              <a:buFont typeface="Arial" panose="020B0604020202020204" pitchFamily="34" charset="0"/>
              <a:buChar char="•"/>
            </a:pPr>
            <a:r>
              <a:rPr lang="ru-RU" b="0" i="0" dirty="0">
                <a:effectLst/>
                <a:latin typeface="+mj-lt"/>
              </a:rPr>
              <a:t>Уникальность: высокая прозрачность и</a:t>
            </a:r>
            <a:r>
              <a:rPr lang="en-US" b="0" i="0" dirty="0">
                <a:effectLst/>
                <a:latin typeface="+mj-lt"/>
              </a:rPr>
              <a:t> </a:t>
            </a:r>
            <a:r>
              <a:rPr lang="ru-RU" b="0" i="0" dirty="0">
                <a:effectLst/>
                <a:latin typeface="+mj-lt"/>
              </a:rPr>
              <a:t>высокая  прочность (45% и 1200 МПа)</a:t>
            </a:r>
            <a:endParaRPr lang="ru-RU" b="1" dirty="0">
              <a:effectLst>
                <a:outerShdw blurRad="38100" dist="38100" dir="2700000" algn="tl">
                  <a:srgbClr val="000000">
                    <a:alpha val="43137"/>
                  </a:srgbClr>
                </a:outerShdw>
              </a:effectLst>
              <a:latin typeface="+mj-lt"/>
            </a:endParaRPr>
          </a:p>
          <a:p>
            <a:pPr marL="285750" indent="-285750">
              <a:buFont typeface="Arial" panose="020B0604020202020204" pitchFamily="34" charset="0"/>
              <a:buChar char="•"/>
            </a:pPr>
            <a:r>
              <a:rPr lang="ru-RU" dirty="0">
                <a:latin typeface="+mj-lt"/>
              </a:rPr>
              <a:t>Совершенство</a:t>
            </a:r>
            <a:r>
              <a:rPr lang="ru-RU" b="0" i="0" dirty="0">
                <a:effectLst/>
                <a:latin typeface="+mj-lt"/>
              </a:rPr>
              <a:t>: абсолютное соответствие шкале </a:t>
            </a:r>
            <a:r>
              <a:rPr lang="ru-RU" b="0" i="0" dirty="0" err="1">
                <a:effectLst/>
                <a:latin typeface="+mj-lt"/>
              </a:rPr>
              <a:t>life</a:t>
            </a:r>
            <a:r>
              <a:rPr lang="ru-RU" b="0" i="0" dirty="0">
                <a:effectLst/>
                <a:latin typeface="+mj-lt"/>
              </a:rPr>
              <a:t> </a:t>
            </a:r>
            <a:r>
              <a:rPr lang="en-US" b="0" i="0" dirty="0">
                <a:effectLst/>
                <a:latin typeface="+mj-lt"/>
              </a:rPr>
              <a:t>scale</a:t>
            </a:r>
            <a:endParaRPr lang="en-US" b="1" dirty="0">
              <a:effectLst>
                <a:outerShdw blurRad="38100" dist="38100" dir="2700000" algn="tl">
                  <a:srgbClr val="000000">
                    <a:alpha val="43137"/>
                  </a:srgbClr>
                </a:outerShdw>
              </a:effectLst>
              <a:latin typeface="+mj-lt"/>
            </a:endParaRPr>
          </a:p>
          <a:p>
            <a:pPr marL="285750" indent="-285750">
              <a:buFont typeface="Arial" panose="020B0604020202020204" pitchFamily="34" charset="0"/>
              <a:buChar char="•"/>
            </a:pPr>
            <a:r>
              <a:rPr lang="ru-RU" b="0" i="0" dirty="0">
                <a:effectLst/>
                <a:latin typeface="+mj-lt"/>
              </a:rPr>
              <a:t>Надежность: устойчивые результаты</a:t>
            </a:r>
            <a:endParaRPr lang="en-US" b="1" dirty="0">
              <a:effectLst>
                <a:outerShdw blurRad="38100" dist="38100" dir="2700000" algn="tl">
                  <a:srgbClr val="000000">
                    <a:alpha val="43137"/>
                  </a:srgbClr>
                </a:outerShdw>
              </a:effectLst>
              <a:latin typeface="+mj-lt"/>
            </a:endParaRPr>
          </a:p>
          <a:p>
            <a:pPr marL="285750" indent="-285750">
              <a:buFont typeface="Arial" panose="020B0604020202020204" pitchFamily="34" charset="0"/>
              <a:buChar char="•"/>
            </a:pPr>
            <a:r>
              <a:rPr lang="ru-RU" b="0" i="0" dirty="0">
                <a:effectLst/>
                <a:latin typeface="+mj-lt"/>
              </a:rPr>
              <a:t>7 вариантов толщины: 12, 14, 16, 18, 20, 22, 25 мм</a:t>
            </a:r>
            <a:endParaRPr lang="en-US" b="1" dirty="0">
              <a:effectLst>
                <a:outerShdw blurRad="38100" dist="38100" dir="2700000" algn="tl">
                  <a:srgbClr val="000000">
                    <a:alpha val="43137"/>
                  </a:srgbClr>
                </a:outerShdw>
              </a:effectLst>
              <a:latin typeface="+mj-lt"/>
            </a:endParaRPr>
          </a:p>
          <a:p>
            <a:pPr marL="285750" indent="-285750">
              <a:buFont typeface="Arial" panose="020B0604020202020204" pitchFamily="34" charset="0"/>
              <a:buChar char="•"/>
            </a:pPr>
            <a:r>
              <a:rPr lang="ru-RU" b="0" i="0" dirty="0">
                <a:effectLst/>
                <a:latin typeface="+mj-lt"/>
              </a:rPr>
              <a:t>Наличие 4 слоев дентина в диске: </a:t>
            </a:r>
            <a:r>
              <a:rPr lang="en-US" b="1" dirty="0">
                <a:effectLst>
                  <a:outerShdw blurRad="38100" dist="38100" dir="2700000" algn="tl">
                    <a:srgbClr val="000000">
                      <a:alpha val="43137"/>
                    </a:srgbClr>
                  </a:outerShdw>
                </a:effectLst>
                <a:latin typeface="+mj-lt"/>
              </a:rPr>
              <a:t> A0 A1 A2 A3 A3,5 A4 B1 B2 B3 C1 C2 C3 D2 D3</a:t>
            </a:r>
          </a:p>
          <a:p>
            <a:pPr marL="285750" indent="-285750">
              <a:buFont typeface="Arial" panose="020B0604020202020204" pitchFamily="34" charset="0"/>
              <a:buChar char="•"/>
            </a:pPr>
            <a:r>
              <a:rPr lang="ru-RU" dirty="0">
                <a:latin typeface="+mj-lt"/>
              </a:rPr>
              <a:t>Эстетика в жевательной</a:t>
            </a:r>
            <a:r>
              <a:rPr lang="ru-RU" b="0" i="0" dirty="0">
                <a:effectLst/>
                <a:latin typeface="+mj-lt"/>
              </a:rPr>
              <a:t> области</a:t>
            </a:r>
            <a:endParaRPr lang="en-US" b="0" i="0" dirty="0">
              <a:effectLst/>
              <a:latin typeface="+mj-lt"/>
            </a:endParaRPr>
          </a:p>
          <a:p>
            <a:pPr marL="285750" indent="-285750">
              <a:buFont typeface="Arial" panose="020B0604020202020204" pitchFamily="34" charset="0"/>
              <a:buChar char="•"/>
            </a:pPr>
            <a:r>
              <a:rPr lang="ru-RU" b="0" i="0" dirty="0">
                <a:effectLst/>
                <a:latin typeface="+mj-lt"/>
              </a:rPr>
              <a:t>Может быть </a:t>
            </a:r>
            <a:r>
              <a:rPr lang="ru-RU" dirty="0">
                <a:latin typeface="+mj-lt"/>
              </a:rPr>
              <a:t>индивидуализирован с использованием красителей </a:t>
            </a:r>
            <a:r>
              <a:rPr lang="en-US" dirty="0" err="1">
                <a:latin typeface="+mj-lt"/>
              </a:rPr>
              <a:t>Supercolours</a:t>
            </a:r>
            <a:r>
              <a:rPr lang="en-US" dirty="0">
                <a:latin typeface="+mj-lt"/>
              </a:rPr>
              <a:t> </a:t>
            </a:r>
            <a:r>
              <a:rPr lang="ru-RU" dirty="0">
                <a:latin typeface="+mj-lt"/>
              </a:rPr>
              <a:t>и</a:t>
            </a:r>
            <a:r>
              <a:rPr lang="ru-RU" b="0" i="0" dirty="0">
                <a:effectLst/>
                <a:latin typeface="+mj-lt"/>
              </a:rPr>
              <a:t> </a:t>
            </a:r>
            <a:r>
              <a:rPr lang="ru-RU" b="0" i="0" dirty="0" err="1">
                <a:effectLst/>
                <a:latin typeface="+mj-lt"/>
              </a:rPr>
              <a:t>Colorodent</a:t>
            </a:r>
            <a:r>
              <a:rPr lang="ru-RU" b="0" i="0" dirty="0">
                <a:effectLst/>
                <a:latin typeface="+mj-lt"/>
              </a:rPr>
              <a:t> Gold</a:t>
            </a:r>
            <a:endParaRPr lang="it-IT" dirty="0">
              <a:effectLst>
                <a:outerShdw blurRad="38100" dist="38100" dir="2700000" algn="tl">
                  <a:srgbClr val="000000">
                    <a:alpha val="43137"/>
                  </a:srgbClr>
                </a:outerShdw>
              </a:effectLst>
              <a:latin typeface="+mj-lt"/>
            </a:endParaRPr>
          </a:p>
        </p:txBody>
      </p:sp>
      <p:sp>
        <p:nvSpPr>
          <p:cNvPr id="4" name="CasellaDiTesto 3">
            <a:extLst>
              <a:ext uri="{FF2B5EF4-FFF2-40B4-BE49-F238E27FC236}">
                <a16:creationId xmlns:a16="http://schemas.microsoft.com/office/drawing/2014/main" id="{94988BDE-6666-4EDC-9A60-118693BFD19C}"/>
              </a:ext>
            </a:extLst>
          </p:cNvPr>
          <p:cNvSpPr txBox="1"/>
          <p:nvPr/>
        </p:nvSpPr>
        <p:spPr>
          <a:xfrm>
            <a:off x="554445" y="201842"/>
            <a:ext cx="10775135" cy="1015663"/>
          </a:xfrm>
          <a:prstGeom prst="rect">
            <a:avLst/>
          </a:prstGeom>
          <a:noFill/>
        </p:spPr>
        <p:txBody>
          <a:bodyPr wrap="square" rtlCol="0">
            <a:spAutoFit/>
          </a:bodyPr>
          <a:lstStyle/>
          <a:p>
            <a:r>
              <a:rPr lang="it-IT" sz="6000" dirty="0">
                <a:latin typeface="Adobe Gothic Std B" panose="020B0800000000000000" pitchFamily="34" charset="-128"/>
                <a:ea typeface="Adobe Gothic Std B" panose="020B0800000000000000" pitchFamily="34" charset="-128"/>
              </a:rPr>
              <a:t>ORODENT </a:t>
            </a:r>
            <a:r>
              <a:rPr lang="it-IT" sz="6000" dirty="0">
                <a:solidFill>
                  <a:srgbClr val="00B0F0"/>
                </a:solidFill>
                <a:latin typeface="Adobe Gothic Std B" panose="020B0800000000000000" pitchFamily="34" charset="-128"/>
                <a:ea typeface="Adobe Gothic Std B" panose="020B0800000000000000" pitchFamily="34" charset="-128"/>
              </a:rPr>
              <a:t>THOR </a:t>
            </a:r>
            <a:r>
              <a:rPr lang="it-IT" sz="6000" dirty="0">
                <a:latin typeface="Adobe Gothic Std B" panose="020B0800000000000000" pitchFamily="34" charset="-128"/>
                <a:ea typeface="Adobe Gothic Std B" panose="020B0800000000000000" pitchFamily="34" charset="-128"/>
              </a:rPr>
              <a:t>1200MPa</a:t>
            </a:r>
            <a:endParaRPr lang="it-IT" sz="4400" dirty="0">
              <a:latin typeface="Brush Script Std" panose="03060802040607070404" pitchFamily="66" charset="0"/>
            </a:endParaRPr>
          </a:p>
        </p:txBody>
      </p:sp>
      <p:sp>
        <p:nvSpPr>
          <p:cNvPr id="10" name="CasellaDiTesto 9">
            <a:extLst>
              <a:ext uri="{FF2B5EF4-FFF2-40B4-BE49-F238E27FC236}">
                <a16:creationId xmlns:a16="http://schemas.microsoft.com/office/drawing/2014/main" id="{BE67E354-F801-8941-1E28-E833B1067D42}"/>
              </a:ext>
            </a:extLst>
          </p:cNvPr>
          <p:cNvSpPr txBox="1"/>
          <p:nvPr/>
        </p:nvSpPr>
        <p:spPr>
          <a:xfrm>
            <a:off x="9274688" y="1096181"/>
            <a:ext cx="6166884" cy="646331"/>
          </a:xfrm>
          <a:prstGeom prst="rect">
            <a:avLst/>
          </a:prstGeom>
          <a:noFill/>
        </p:spPr>
        <p:txBody>
          <a:bodyPr wrap="square">
            <a:spAutoFit/>
          </a:bodyPr>
          <a:lstStyle/>
          <a:p>
            <a:r>
              <a:rPr lang="it-IT" sz="3600" dirty="0">
                <a:solidFill>
                  <a:srgbClr val="00B050"/>
                </a:solidFill>
                <a:latin typeface="Brush Script Std" panose="03060802040607070404" pitchFamily="66" charset="0"/>
              </a:rPr>
              <a:t>Made</a:t>
            </a:r>
            <a:r>
              <a:rPr lang="it-IT" sz="3600" dirty="0">
                <a:latin typeface="Brush Script Std" panose="03060802040607070404" pitchFamily="66" charset="0"/>
              </a:rPr>
              <a:t> in </a:t>
            </a:r>
            <a:r>
              <a:rPr lang="it-IT" sz="3600" dirty="0">
                <a:solidFill>
                  <a:srgbClr val="FF0000"/>
                </a:solidFill>
                <a:latin typeface="Brush Script Std" panose="03060802040607070404" pitchFamily="66" charset="0"/>
              </a:rPr>
              <a:t>Italy</a:t>
            </a:r>
            <a:endParaRPr lang="it-IT" sz="3600" dirty="0"/>
          </a:p>
        </p:txBody>
      </p:sp>
      <p:pic>
        <p:nvPicPr>
          <p:cNvPr id="3" name="Immagine 2">
            <a:extLst>
              <a:ext uri="{FF2B5EF4-FFF2-40B4-BE49-F238E27FC236}">
                <a16:creationId xmlns:a16="http://schemas.microsoft.com/office/drawing/2014/main" id="{4B3558BC-9059-8ADC-2B92-E77968758498}"/>
              </a:ext>
            </a:extLst>
          </p:cNvPr>
          <p:cNvPicPr>
            <a:picLocks noChangeAspect="1"/>
          </p:cNvPicPr>
          <p:nvPr/>
        </p:nvPicPr>
        <p:blipFill rotWithShape="1">
          <a:blip r:embed="rId4">
            <a:extLst>
              <a:ext uri="{28A0092B-C50C-407E-A947-70E740481C1C}">
                <a14:useLocalDpi xmlns:a14="http://schemas.microsoft.com/office/drawing/2010/main" val="0"/>
              </a:ext>
            </a:extLst>
          </a:blip>
          <a:srcRect b="4635"/>
          <a:stretch/>
        </p:blipFill>
        <p:spPr>
          <a:xfrm>
            <a:off x="2729742" y="4458605"/>
            <a:ext cx="6726012" cy="2399395"/>
          </a:xfrm>
          <a:prstGeom prst="rect">
            <a:avLst/>
          </a:prstGeom>
        </p:spPr>
      </p:pic>
      <p:sp>
        <p:nvSpPr>
          <p:cNvPr id="5" name="CasellaDiTesto 4">
            <a:extLst>
              <a:ext uri="{FF2B5EF4-FFF2-40B4-BE49-F238E27FC236}">
                <a16:creationId xmlns:a16="http://schemas.microsoft.com/office/drawing/2014/main" id="{A659D3B2-3C3D-313E-16FE-C2D904FF0439}"/>
              </a:ext>
            </a:extLst>
          </p:cNvPr>
          <p:cNvSpPr txBox="1"/>
          <p:nvPr/>
        </p:nvSpPr>
        <p:spPr>
          <a:xfrm>
            <a:off x="9622804" y="6086723"/>
            <a:ext cx="2030364" cy="461665"/>
          </a:xfrm>
          <a:prstGeom prst="rect">
            <a:avLst/>
          </a:prstGeom>
          <a:noFill/>
        </p:spPr>
        <p:txBody>
          <a:bodyPr wrap="none" rtlCol="0">
            <a:spAutoFit/>
          </a:bodyPr>
          <a:lstStyle/>
          <a:p>
            <a:r>
              <a:rPr lang="ru-RU" sz="1200" b="0" i="0" dirty="0">
                <a:effectLst/>
                <a:latin typeface="YS Text"/>
              </a:rPr>
              <a:t>Результат после спекания </a:t>
            </a:r>
            <a:endParaRPr lang="en-US" sz="1200" b="0" i="0" dirty="0">
              <a:effectLst/>
              <a:latin typeface="YS Text"/>
            </a:endParaRPr>
          </a:p>
          <a:p>
            <a:r>
              <a:rPr lang="ru-RU" sz="1200" b="0" i="0" dirty="0">
                <a:effectLst/>
                <a:latin typeface="YS Text"/>
              </a:rPr>
              <a:t>без дополнительных цветов</a:t>
            </a:r>
            <a:endParaRPr lang="en-US" sz="1200" dirty="0"/>
          </a:p>
        </p:txBody>
      </p:sp>
    </p:spTree>
    <p:extLst>
      <p:ext uri="{BB962C8B-B14F-4D97-AF65-F5344CB8AC3E}">
        <p14:creationId xmlns:p14="http://schemas.microsoft.com/office/powerpoint/2010/main" val="1136478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a:extLst>
              <a:ext uri="{FF2B5EF4-FFF2-40B4-BE49-F238E27FC236}">
                <a16:creationId xmlns:a16="http://schemas.microsoft.com/office/drawing/2014/main" id="{E47DDDA9-1376-4471-B355-5B95672B7C42}"/>
              </a:ext>
            </a:extLst>
          </p:cNvPr>
          <p:cNvPicPr>
            <a:picLocks noChangeAspect="1"/>
          </p:cNvPicPr>
          <p:nvPr/>
        </p:nvPicPr>
        <p:blipFill>
          <a:blip r:embed="rId3"/>
          <a:stretch>
            <a:fillRect/>
          </a:stretch>
        </p:blipFill>
        <p:spPr>
          <a:xfrm>
            <a:off x="-3328" y="-99392"/>
            <a:ext cx="12192153" cy="6957392"/>
          </a:xfrm>
          <a:prstGeom prst="rect">
            <a:avLst/>
          </a:prstGeom>
        </p:spPr>
      </p:pic>
      <p:sp>
        <p:nvSpPr>
          <p:cNvPr id="13" name="AutoShape 2" descr="blob:https://web.whatsapp.com/f91ede60-4ae9-43f3-bc00-2b04ab088191">
            <a:extLst>
              <a:ext uri="{FF2B5EF4-FFF2-40B4-BE49-F238E27FC236}">
                <a16:creationId xmlns:a16="http://schemas.microsoft.com/office/drawing/2014/main" id="{9EAF3554-6880-4205-BA5B-92861E3A7C3C}"/>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AutoShape 4" descr="blob:https://web.whatsapp.com/f91ede60-4ae9-43f3-bc00-2b04ab088191">
            <a:extLst>
              <a:ext uri="{FF2B5EF4-FFF2-40B4-BE49-F238E27FC236}">
                <a16:creationId xmlns:a16="http://schemas.microsoft.com/office/drawing/2014/main" id="{A0A9CB07-E269-4065-9238-FB9D2A6ED0BD}"/>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Immagine 3">
            <a:extLst>
              <a:ext uri="{FF2B5EF4-FFF2-40B4-BE49-F238E27FC236}">
                <a16:creationId xmlns:a16="http://schemas.microsoft.com/office/drawing/2014/main" id="{1E6BD289-B775-265B-93FB-6305B1FADCEF}"/>
              </a:ext>
            </a:extLst>
          </p:cNvPr>
          <p:cNvPicPr>
            <a:picLocks noChangeAspect="1"/>
          </p:cNvPicPr>
          <p:nvPr/>
        </p:nvPicPr>
        <p:blipFill rotWithShape="1">
          <a:blip r:embed="rId4">
            <a:extLst>
              <a:ext uri="{28A0092B-C50C-407E-A947-70E740481C1C}">
                <a14:useLocalDpi xmlns:a14="http://schemas.microsoft.com/office/drawing/2010/main" val="0"/>
              </a:ext>
            </a:extLst>
          </a:blip>
          <a:srcRect l="17418" t="12926" r="16555" b="13576"/>
          <a:stretch/>
        </p:blipFill>
        <p:spPr>
          <a:xfrm>
            <a:off x="602645" y="588092"/>
            <a:ext cx="5104183" cy="5681816"/>
          </a:xfrm>
          <a:prstGeom prst="rect">
            <a:avLst/>
          </a:prstGeom>
        </p:spPr>
      </p:pic>
      <p:pic>
        <p:nvPicPr>
          <p:cNvPr id="6" name="Immagine 5">
            <a:extLst>
              <a:ext uri="{FF2B5EF4-FFF2-40B4-BE49-F238E27FC236}">
                <a16:creationId xmlns:a16="http://schemas.microsoft.com/office/drawing/2014/main" id="{D61296C9-1235-74A6-F801-4DE0DB60682D}"/>
              </a:ext>
            </a:extLst>
          </p:cNvPr>
          <p:cNvPicPr>
            <a:picLocks noChangeAspect="1"/>
          </p:cNvPicPr>
          <p:nvPr/>
        </p:nvPicPr>
        <p:blipFill rotWithShape="1">
          <a:blip r:embed="rId5">
            <a:extLst>
              <a:ext uri="{28A0092B-C50C-407E-A947-70E740481C1C}">
                <a14:useLocalDpi xmlns:a14="http://schemas.microsoft.com/office/drawing/2010/main" val="0"/>
              </a:ext>
            </a:extLst>
          </a:blip>
          <a:srcRect t="31153" b="26043"/>
          <a:stretch/>
        </p:blipFill>
        <p:spPr>
          <a:xfrm>
            <a:off x="5325828" y="3933056"/>
            <a:ext cx="6858000" cy="2935560"/>
          </a:xfrm>
          <a:prstGeom prst="rect">
            <a:avLst/>
          </a:prstGeom>
        </p:spPr>
      </p:pic>
      <p:sp>
        <p:nvSpPr>
          <p:cNvPr id="11" name="Rettangolo 10">
            <a:extLst>
              <a:ext uri="{FF2B5EF4-FFF2-40B4-BE49-F238E27FC236}">
                <a16:creationId xmlns:a16="http://schemas.microsoft.com/office/drawing/2014/main" id="{DC9199E7-AD64-D2E2-1C1E-778A5DDC2C65}"/>
              </a:ext>
            </a:extLst>
          </p:cNvPr>
          <p:cNvSpPr/>
          <p:nvPr/>
        </p:nvSpPr>
        <p:spPr>
          <a:xfrm>
            <a:off x="4222204" y="416022"/>
            <a:ext cx="7584986" cy="1200329"/>
          </a:xfrm>
          <a:prstGeom prst="rect">
            <a:avLst/>
          </a:prstGeom>
        </p:spPr>
        <p:txBody>
          <a:bodyPr wrap="square">
            <a:spAutoFit/>
          </a:bodyPr>
          <a:lstStyle/>
          <a:p>
            <a:pPr algn="r"/>
            <a:r>
              <a:rPr lang="ru-RU" sz="3600" b="1" i="1" u="sng" dirty="0">
                <a:solidFill>
                  <a:schemeClr val="accent4"/>
                </a:solidFill>
                <a:effectLst/>
                <a:latin typeface="+mj-lt"/>
              </a:rPr>
              <a:t>НОВЫЙ</a:t>
            </a:r>
            <a:r>
              <a:rPr lang="ru-RU" sz="3600" b="1" i="1" u="sng" dirty="0">
                <a:effectLst/>
                <a:latin typeface="+mj-lt"/>
              </a:rPr>
              <a:t> ДИОКСИД ЦИРКОНИЯ</a:t>
            </a:r>
          </a:p>
          <a:p>
            <a:pPr algn="r"/>
            <a:r>
              <a:rPr lang="ru-RU" sz="3600" b="1" i="1" u="sng" dirty="0">
                <a:solidFill>
                  <a:schemeClr val="accent4"/>
                </a:solidFill>
                <a:latin typeface="+mj-lt"/>
              </a:rPr>
              <a:t>МНОЖЕСТВЕННАЯ ГРАДАЦИЯ</a:t>
            </a:r>
            <a:endParaRPr lang="it-IT" sz="3600" b="1" i="1" u="sng" dirty="0">
              <a:solidFill>
                <a:schemeClr val="accent4"/>
              </a:solidFill>
              <a:effectLst>
                <a:outerShdw blurRad="38100" dist="38100" dir="2700000" algn="tl">
                  <a:srgbClr val="000000">
                    <a:alpha val="43137"/>
                  </a:srgbClr>
                </a:outerShdw>
              </a:effectLst>
              <a:latin typeface="+mj-lt"/>
            </a:endParaRPr>
          </a:p>
        </p:txBody>
      </p:sp>
      <p:sp>
        <p:nvSpPr>
          <p:cNvPr id="12" name="Rettangolo 11">
            <a:extLst>
              <a:ext uri="{FF2B5EF4-FFF2-40B4-BE49-F238E27FC236}">
                <a16:creationId xmlns:a16="http://schemas.microsoft.com/office/drawing/2014/main" id="{0B69E30E-0E90-A032-331A-06CCE6B5670A}"/>
              </a:ext>
            </a:extLst>
          </p:cNvPr>
          <p:cNvSpPr/>
          <p:nvPr/>
        </p:nvSpPr>
        <p:spPr>
          <a:xfrm>
            <a:off x="5706828" y="1860338"/>
            <a:ext cx="6096000" cy="2062103"/>
          </a:xfrm>
          <a:prstGeom prst="rect">
            <a:avLst/>
          </a:prstGeom>
        </p:spPr>
        <p:txBody>
          <a:bodyPr>
            <a:spAutoFit/>
          </a:bodyPr>
          <a:lstStyle/>
          <a:p>
            <a:pPr algn="r"/>
            <a:r>
              <a:rPr lang="en-US" sz="3200" dirty="0">
                <a:latin typeface="MyriadPro-Semibold" panose="020B0603030403020204" pitchFamily="34" charset="0"/>
              </a:rPr>
              <a:t>4 </a:t>
            </a:r>
            <a:r>
              <a:rPr lang="ru-RU" sz="3200" dirty="0">
                <a:latin typeface="MyriadPro-Semibold" panose="020B0603030403020204" pitchFamily="34" charset="0"/>
              </a:rPr>
              <a:t>цветовых слоя </a:t>
            </a:r>
            <a:endParaRPr lang="en-US" sz="3200" dirty="0">
              <a:latin typeface="MyriadPro-Semibold" panose="020B0603030403020204" pitchFamily="34" charset="0"/>
            </a:endParaRPr>
          </a:p>
          <a:p>
            <a:pPr algn="r"/>
            <a:r>
              <a:rPr lang="en-US" sz="3200" dirty="0">
                <a:latin typeface="MyriadPro-Semibold" panose="020B0603030403020204" pitchFamily="34" charset="0"/>
              </a:rPr>
              <a:t>4 </a:t>
            </a:r>
            <a:r>
              <a:rPr lang="ru-RU" sz="3200" dirty="0">
                <a:latin typeface="MyriadPro-Semibold" panose="020B0603030403020204" pitchFamily="34" charset="0"/>
              </a:rPr>
              <a:t>слоя прозрачности</a:t>
            </a:r>
            <a:endParaRPr lang="en-US" sz="3200" dirty="0">
              <a:latin typeface="MyriadPro-Semibold" panose="020B0603030403020204" pitchFamily="34" charset="0"/>
            </a:endParaRPr>
          </a:p>
          <a:p>
            <a:pPr algn="r"/>
            <a:r>
              <a:rPr lang="en-US" sz="3200" dirty="0">
                <a:latin typeface="MyriadPro-Semibold" panose="020B0603030403020204" pitchFamily="34" charset="0"/>
              </a:rPr>
              <a:t>≥ 900 - 1100 </a:t>
            </a:r>
            <a:r>
              <a:rPr lang="en-US" sz="3200" dirty="0" err="1">
                <a:latin typeface="MyriadPro-Semibold" panose="020B0603030403020204" pitchFamily="34" charset="0"/>
              </a:rPr>
              <a:t>Mpa</a:t>
            </a:r>
            <a:endParaRPr lang="en-US" sz="3200" dirty="0">
              <a:latin typeface="MyriadPro-Semibold" panose="020B0603030403020204" pitchFamily="34" charset="0"/>
            </a:endParaRPr>
          </a:p>
          <a:p>
            <a:pPr algn="r"/>
            <a:r>
              <a:rPr lang="ru-RU" sz="3200" b="0" i="0" dirty="0">
                <a:effectLst/>
                <a:latin typeface="YS Text"/>
              </a:rPr>
              <a:t>Прозрачность до </a:t>
            </a:r>
            <a:r>
              <a:rPr lang="en-US" sz="3200" dirty="0">
                <a:latin typeface="MyriadPro-Semibold" panose="020B0603030403020204" pitchFamily="34" charset="0"/>
              </a:rPr>
              <a:t>48%</a:t>
            </a:r>
            <a:endParaRPr lang="it-IT" sz="3200" dirty="0"/>
          </a:p>
        </p:txBody>
      </p:sp>
    </p:spTree>
    <p:extLst>
      <p:ext uri="{BB962C8B-B14F-4D97-AF65-F5344CB8AC3E}">
        <p14:creationId xmlns:p14="http://schemas.microsoft.com/office/powerpoint/2010/main" val="366608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035A094E-C55A-3998-ED33-69FAD4943B5F}"/>
              </a:ext>
            </a:extLst>
          </p:cNvPr>
          <p:cNvPicPr>
            <a:picLocks noChangeAspect="1"/>
          </p:cNvPicPr>
          <p:nvPr/>
        </p:nvPicPr>
        <p:blipFill>
          <a:blip r:embed="rId3"/>
          <a:stretch>
            <a:fillRect/>
          </a:stretch>
        </p:blipFill>
        <p:spPr>
          <a:xfrm>
            <a:off x="-3328" y="-29430"/>
            <a:ext cx="12192153" cy="7092788"/>
          </a:xfrm>
          <a:prstGeom prst="rect">
            <a:avLst/>
          </a:prstGeom>
        </p:spPr>
      </p:pic>
      <p:pic>
        <p:nvPicPr>
          <p:cNvPr id="25" name="Segnaposto contenuto 24">
            <a:extLst>
              <a:ext uri="{FF2B5EF4-FFF2-40B4-BE49-F238E27FC236}">
                <a16:creationId xmlns:a16="http://schemas.microsoft.com/office/drawing/2014/main" id="{B7AE211F-7E82-229A-0910-D33FA3ABC28E}"/>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4640129" y="788003"/>
            <a:ext cx="7027414" cy="6722156"/>
          </a:xfrm>
        </p:spPr>
      </p:pic>
      <p:sp>
        <p:nvSpPr>
          <p:cNvPr id="2" name="Titolo 1">
            <a:extLst>
              <a:ext uri="{FF2B5EF4-FFF2-40B4-BE49-F238E27FC236}">
                <a16:creationId xmlns:a16="http://schemas.microsoft.com/office/drawing/2014/main" id="{153BB730-5E03-712A-D3DF-C37E5C180B9B}"/>
              </a:ext>
            </a:extLst>
          </p:cNvPr>
          <p:cNvSpPr>
            <a:spLocks noGrp="1"/>
          </p:cNvSpPr>
          <p:nvPr>
            <p:ph type="title"/>
          </p:nvPr>
        </p:nvSpPr>
        <p:spPr>
          <a:xfrm>
            <a:off x="405780" y="214883"/>
            <a:ext cx="11017224" cy="1146240"/>
          </a:xfrm>
        </p:spPr>
        <p:txBody>
          <a:bodyPr>
            <a:normAutofit fontScale="90000"/>
          </a:bodyPr>
          <a:lstStyle/>
          <a:p>
            <a:pPr algn="ctr"/>
            <a:br>
              <a:rPr lang="it-IT" dirty="0">
                <a:solidFill>
                  <a:schemeClr val="tx1"/>
                </a:solidFill>
              </a:rPr>
            </a:br>
            <a:r>
              <a:rPr lang="ru-RU" sz="3600" b="1" i="1" u="sng" dirty="0">
                <a:solidFill>
                  <a:schemeClr val="tx1"/>
                </a:solidFill>
                <a:effectLst/>
              </a:rPr>
              <a:t>прозрачность и устойчивость к нагрузкам</a:t>
            </a:r>
            <a:br>
              <a:rPr lang="ru-RU" b="0" i="0" dirty="0">
                <a:solidFill>
                  <a:srgbClr val="000000"/>
                </a:solidFill>
                <a:effectLst/>
                <a:latin typeface="YS Text"/>
              </a:rPr>
            </a:br>
            <a:r>
              <a:rPr lang="ru-RU" sz="2700" b="0" i="0" dirty="0">
                <a:solidFill>
                  <a:schemeClr val="tx1"/>
                </a:solidFill>
                <a:effectLst/>
              </a:rPr>
              <a:t>где они необходимы в МНОГОСЛОЙНЫХ ДИСКАХ</a:t>
            </a:r>
            <a:br>
              <a:rPr lang="it-IT" sz="2700" dirty="0"/>
            </a:br>
            <a:endParaRPr lang="it-IT" sz="2700" dirty="0"/>
          </a:p>
        </p:txBody>
      </p:sp>
      <p:pic>
        <p:nvPicPr>
          <p:cNvPr id="10" name="Immagine 9">
            <a:extLst>
              <a:ext uri="{FF2B5EF4-FFF2-40B4-BE49-F238E27FC236}">
                <a16:creationId xmlns:a16="http://schemas.microsoft.com/office/drawing/2014/main" id="{83DB7DB5-24A1-B129-F1FB-D1E5231C6053}"/>
              </a:ext>
            </a:extLst>
          </p:cNvPr>
          <p:cNvPicPr>
            <a:picLocks noChangeAspect="1"/>
          </p:cNvPicPr>
          <p:nvPr/>
        </p:nvPicPr>
        <p:blipFill rotWithShape="1">
          <a:blip r:embed="rId5">
            <a:extLst>
              <a:ext uri="{28A0092B-C50C-407E-A947-70E740481C1C}">
                <a14:useLocalDpi xmlns:a14="http://schemas.microsoft.com/office/drawing/2010/main" val="0"/>
              </a:ext>
            </a:extLst>
          </a:blip>
          <a:srcRect l="18088" t="14379" r="20375" b="15806"/>
          <a:stretch/>
        </p:blipFill>
        <p:spPr>
          <a:xfrm>
            <a:off x="405780" y="1499043"/>
            <a:ext cx="4248471" cy="4819857"/>
          </a:xfrm>
          <a:prstGeom prst="rect">
            <a:avLst/>
          </a:prstGeom>
        </p:spPr>
      </p:pic>
      <mc:AlternateContent xmlns:mc="http://schemas.openxmlformats.org/markup-compatibility/2006" xmlns:p14="http://schemas.microsoft.com/office/powerpoint/2010/main">
        <mc:Choice Requires="p14">
          <p:contentPart p14:bwMode="auto" r:id="rId6">
            <p14:nvContentPartPr>
              <p14:cNvPr id="14" name="Input penna 13">
                <a:extLst>
                  <a:ext uri="{FF2B5EF4-FFF2-40B4-BE49-F238E27FC236}">
                    <a16:creationId xmlns:a16="http://schemas.microsoft.com/office/drawing/2014/main" id="{1B98A589-9A17-0717-C42F-01235AF38C0E}"/>
                  </a:ext>
                </a:extLst>
              </p14:cNvPr>
              <p14:cNvContentPartPr/>
              <p14:nvPr/>
            </p14:nvContentPartPr>
            <p14:xfrm>
              <a:off x="2759510" y="5456750"/>
              <a:ext cx="592920" cy="260280"/>
            </p14:xfrm>
          </p:contentPart>
        </mc:Choice>
        <mc:Fallback xmlns="">
          <p:pic>
            <p:nvPicPr>
              <p:cNvPr id="14" name="Input penna 13">
                <a:extLst>
                  <a:ext uri="{FF2B5EF4-FFF2-40B4-BE49-F238E27FC236}">
                    <a16:creationId xmlns:a16="http://schemas.microsoft.com/office/drawing/2014/main" id="{1B98A589-9A17-0717-C42F-01235AF38C0E}"/>
                  </a:ext>
                </a:extLst>
              </p:cNvPr>
              <p:cNvPicPr/>
              <p:nvPr/>
            </p:nvPicPr>
            <p:blipFill>
              <a:blip r:embed="rId7"/>
              <a:stretch>
                <a:fillRect/>
              </a:stretch>
            </p:blipFill>
            <p:spPr>
              <a:xfrm>
                <a:off x="2753390" y="5450630"/>
                <a:ext cx="605160" cy="272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6" name="Input penna 15">
                <a:extLst>
                  <a:ext uri="{FF2B5EF4-FFF2-40B4-BE49-F238E27FC236}">
                    <a16:creationId xmlns:a16="http://schemas.microsoft.com/office/drawing/2014/main" id="{A9FAE1F1-E035-92F5-319F-7E0182F2A5DB}"/>
                  </a:ext>
                </a:extLst>
              </p14:cNvPr>
              <p14:cNvContentPartPr/>
              <p14:nvPr/>
            </p14:nvContentPartPr>
            <p14:xfrm>
              <a:off x="3352430" y="4315550"/>
              <a:ext cx="682560" cy="1146240"/>
            </p14:xfrm>
          </p:contentPart>
        </mc:Choice>
        <mc:Fallback xmlns="">
          <p:pic>
            <p:nvPicPr>
              <p:cNvPr id="16" name="Input penna 15">
                <a:extLst>
                  <a:ext uri="{FF2B5EF4-FFF2-40B4-BE49-F238E27FC236}">
                    <a16:creationId xmlns:a16="http://schemas.microsoft.com/office/drawing/2014/main" id="{A9FAE1F1-E035-92F5-319F-7E0182F2A5DB}"/>
                  </a:ext>
                </a:extLst>
              </p:cNvPr>
              <p:cNvPicPr/>
              <p:nvPr/>
            </p:nvPicPr>
            <p:blipFill>
              <a:blip r:embed="rId9"/>
              <a:stretch>
                <a:fillRect/>
              </a:stretch>
            </p:blipFill>
            <p:spPr>
              <a:xfrm>
                <a:off x="3346310" y="4309430"/>
                <a:ext cx="694800" cy="1158480"/>
              </a:xfrm>
              <a:prstGeom prst="rect">
                <a:avLst/>
              </a:prstGeom>
            </p:spPr>
          </p:pic>
        </mc:Fallback>
      </mc:AlternateContent>
      <p:sp>
        <p:nvSpPr>
          <p:cNvPr id="20" name="Titolo 1">
            <a:extLst>
              <a:ext uri="{FF2B5EF4-FFF2-40B4-BE49-F238E27FC236}">
                <a16:creationId xmlns:a16="http://schemas.microsoft.com/office/drawing/2014/main" id="{9E572D34-CE69-3C8E-077B-548A5BFF7143}"/>
              </a:ext>
            </a:extLst>
          </p:cNvPr>
          <p:cNvSpPr txBox="1">
            <a:spLocks/>
          </p:cNvSpPr>
          <p:nvPr/>
        </p:nvSpPr>
        <p:spPr>
          <a:xfrm>
            <a:off x="5806381" y="1824312"/>
            <a:ext cx="4392488" cy="704157"/>
          </a:xfrm>
          <a:prstGeom prst="rect">
            <a:avLst/>
          </a:prstGeom>
        </p:spPr>
        <p:txBody>
          <a:bodyPr vert="horz" lIns="91440" tIns="45720" rIns="91440" bIns="45720" rtlCol="0" anchor="ctr">
            <a:noAutofit/>
          </a:bodyPr>
          <a:lstStyle>
            <a:lvl1pPr algn="l" defTabSz="457063" rtl="0" eaLnBrk="1" latinLnBrk="0" hangingPunct="1">
              <a:spcBef>
                <a:spcPct val="0"/>
              </a:spcBef>
              <a:buNone/>
              <a:defRPr sz="3199"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4000" dirty="0"/>
              <a:t>Eos A0</a:t>
            </a:r>
          </a:p>
        </p:txBody>
      </p:sp>
    </p:spTree>
    <p:extLst>
      <p:ext uri="{BB962C8B-B14F-4D97-AF65-F5344CB8AC3E}">
        <p14:creationId xmlns:p14="http://schemas.microsoft.com/office/powerpoint/2010/main" val="258702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40540DD-C3F8-49B6-9667-0786D0CF5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5873" y="13788"/>
            <a:ext cx="9877967" cy="6858000"/>
          </a:xfrm>
          <a:prstGeom prst="rect">
            <a:avLst/>
          </a:prstGeom>
          <a:ln>
            <a:solidFill>
              <a:schemeClr val="accent1"/>
            </a:solidFill>
          </a:ln>
          <a:effectLst>
            <a:glow rad="63500">
              <a:schemeClr val="accent3">
                <a:satMod val="175000"/>
                <a:alpha val="40000"/>
              </a:schemeClr>
            </a:glow>
          </a:effectLst>
        </p:spPr>
      </p:pic>
      <p:pic>
        <p:nvPicPr>
          <p:cNvPr id="4" name="Immagine 3">
            <a:extLst>
              <a:ext uri="{FF2B5EF4-FFF2-40B4-BE49-F238E27FC236}">
                <a16:creationId xmlns:a16="http://schemas.microsoft.com/office/drawing/2014/main" id="{92C5E62F-6774-0E8C-60B0-2ACBA0018A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9756" y="5085184"/>
            <a:ext cx="2712796" cy="1512168"/>
          </a:xfrm>
          <a:prstGeom prst="rect">
            <a:avLst/>
          </a:prstGeom>
        </p:spPr>
      </p:pic>
    </p:spTree>
    <p:extLst>
      <p:ext uri="{BB962C8B-B14F-4D97-AF65-F5344CB8AC3E}">
        <p14:creationId xmlns:p14="http://schemas.microsoft.com/office/powerpoint/2010/main" val="34408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a:extLst>
              <a:ext uri="{FF2B5EF4-FFF2-40B4-BE49-F238E27FC236}">
                <a16:creationId xmlns:a16="http://schemas.microsoft.com/office/drawing/2014/main" id="{E47DDDA9-1376-4471-B355-5B95672B7C42}"/>
              </a:ext>
            </a:extLst>
          </p:cNvPr>
          <p:cNvPicPr>
            <a:picLocks noChangeAspect="1"/>
          </p:cNvPicPr>
          <p:nvPr/>
        </p:nvPicPr>
        <p:blipFill>
          <a:blip r:embed="rId3"/>
          <a:stretch>
            <a:fillRect/>
          </a:stretch>
        </p:blipFill>
        <p:spPr>
          <a:xfrm>
            <a:off x="-3328" y="-99392"/>
            <a:ext cx="12192153" cy="6957392"/>
          </a:xfrm>
          <a:prstGeom prst="rect">
            <a:avLst/>
          </a:prstGeom>
        </p:spPr>
      </p:pic>
      <p:sp>
        <p:nvSpPr>
          <p:cNvPr id="13" name="AutoShape 2" descr="blob:https://web.whatsapp.com/f91ede60-4ae9-43f3-bc00-2b04ab088191">
            <a:extLst>
              <a:ext uri="{FF2B5EF4-FFF2-40B4-BE49-F238E27FC236}">
                <a16:creationId xmlns:a16="http://schemas.microsoft.com/office/drawing/2014/main" id="{9EAF3554-6880-4205-BA5B-92861E3A7C3C}"/>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AutoShape 4" descr="blob:https://web.whatsapp.com/f91ede60-4ae9-43f3-bc00-2b04ab088191">
            <a:extLst>
              <a:ext uri="{FF2B5EF4-FFF2-40B4-BE49-F238E27FC236}">
                <a16:creationId xmlns:a16="http://schemas.microsoft.com/office/drawing/2014/main" id="{A0A9CB07-E269-4065-9238-FB9D2A6ED0BD}"/>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8" name="CasellaDiTesto 17">
            <a:extLst>
              <a:ext uri="{FF2B5EF4-FFF2-40B4-BE49-F238E27FC236}">
                <a16:creationId xmlns:a16="http://schemas.microsoft.com/office/drawing/2014/main" id="{A35E507C-4C9E-4144-92AF-F921775D3041}"/>
              </a:ext>
            </a:extLst>
          </p:cNvPr>
          <p:cNvSpPr txBox="1"/>
          <p:nvPr/>
        </p:nvSpPr>
        <p:spPr>
          <a:xfrm>
            <a:off x="548847" y="1119061"/>
            <a:ext cx="11773952" cy="584775"/>
          </a:xfrm>
          <a:prstGeom prst="rect">
            <a:avLst/>
          </a:prstGeom>
          <a:noFill/>
          <a:ln>
            <a:noFill/>
          </a:ln>
        </p:spPr>
        <p:txBody>
          <a:bodyPr wrap="square" rtlCol="0">
            <a:spAutoFit/>
          </a:bodyPr>
          <a:lstStyle/>
          <a:p>
            <a:r>
              <a:rPr lang="ru-RU" sz="2800" b="1" i="1" u="sng" dirty="0">
                <a:effectLst/>
                <a:latin typeface="+mj-lt"/>
              </a:rPr>
              <a:t>ПОЧЕМУ СТОИТ ВЫБРАТЬ ДИОКСИД ЦИРКОНИЯ  </a:t>
            </a:r>
            <a:r>
              <a:rPr lang="it-IT" sz="3200" b="1" i="1" u="sng" dirty="0">
                <a:solidFill>
                  <a:srgbClr val="FFFF00"/>
                </a:solidFill>
                <a:effectLst>
                  <a:outerShdw blurRad="38100" dist="38100" dir="2700000" algn="tl">
                    <a:srgbClr val="000000">
                      <a:alpha val="43137"/>
                    </a:srgbClr>
                  </a:outerShdw>
                </a:effectLst>
              </a:rPr>
              <a:t>EOS</a:t>
            </a:r>
            <a:r>
              <a:rPr lang="it-IT" sz="2800" b="1" i="1" u="sng" dirty="0">
                <a:effectLst>
                  <a:outerShdw blurRad="38100" dist="38100" dir="2700000" algn="tl">
                    <a:srgbClr val="000000">
                      <a:alpha val="43137"/>
                    </a:srgbClr>
                  </a:outerShdw>
                </a:effectLst>
              </a:rPr>
              <a:t>?</a:t>
            </a:r>
          </a:p>
        </p:txBody>
      </p:sp>
      <p:sp>
        <p:nvSpPr>
          <p:cNvPr id="4" name="CasellaDiTesto 3">
            <a:extLst>
              <a:ext uri="{FF2B5EF4-FFF2-40B4-BE49-F238E27FC236}">
                <a16:creationId xmlns:a16="http://schemas.microsoft.com/office/drawing/2014/main" id="{94988BDE-6666-4EDC-9A60-118693BFD19C}"/>
              </a:ext>
            </a:extLst>
          </p:cNvPr>
          <p:cNvSpPr txBox="1"/>
          <p:nvPr/>
        </p:nvSpPr>
        <p:spPr>
          <a:xfrm>
            <a:off x="548847" y="33057"/>
            <a:ext cx="10775135" cy="1015663"/>
          </a:xfrm>
          <a:prstGeom prst="rect">
            <a:avLst/>
          </a:prstGeom>
          <a:noFill/>
        </p:spPr>
        <p:txBody>
          <a:bodyPr wrap="square" rtlCol="0">
            <a:spAutoFit/>
          </a:bodyPr>
          <a:lstStyle/>
          <a:p>
            <a:r>
              <a:rPr lang="it-IT" sz="6000" dirty="0">
                <a:latin typeface="Adobe Gothic Std B" panose="020B0800000000000000" pitchFamily="34" charset="-128"/>
                <a:ea typeface="Adobe Gothic Std B" panose="020B0800000000000000" pitchFamily="34" charset="-128"/>
              </a:rPr>
              <a:t>ORODENT </a:t>
            </a:r>
            <a:r>
              <a:rPr lang="it-IT" sz="6000" dirty="0">
                <a:solidFill>
                  <a:srgbClr val="FFFF00"/>
                </a:solidFill>
                <a:latin typeface="Adobe Gothic Std B" panose="020B0800000000000000" pitchFamily="34" charset="-128"/>
                <a:ea typeface="Adobe Gothic Std B" panose="020B0800000000000000" pitchFamily="34" charset="-128"/>
              </a:rPr>
              <a:t>EOS </a:t>
            </a:r>
            <a:r>
              <a:rPr lang="it-IT" sz="4400" dirty="0">
                <a:latin typeface="Adobe Gothic Std B" panose="020B0800000000000000" pitchFamily="34" charset="-128"/>
                <a:ea typeface="Adobe Gothic Std B" panose="020B0800000000000000" pitchFamily="34" charset="-128"/>
              </a:rPr>
              <a:t>900/1100MPa</a:t>
            </a:r>
            <a:endParaRPr lang="it-IT" sz="4400" dirty="0">
              <a:latin typeface="Brush Script Std" panose="03060802040607070404" pitchFamily="66" charset="0"/>
            </a:endParaRPr>
          </a:p>
        </p:txBody>
      </p:sp>
      <p:sp>
        <p:nvSpPr>
          <p:cNvPr id="10" name="CasellaDiTesto 9">
            <a:extLst>
              <a:ext uri="{FF2B5EF4-FFF2-40B4-BE49-F238E27FC236}">
                <a16:creationId xmlns:a16="http://schemas.microsoft.com/office/drawing/2014/main" id="{BE67E354-F801-8941-1E28-E833B1067D42}"/>
              </a:ext>
            </a:extLst>
          </p:cNvPr>
          <p:cNvSpPr txBox="1"/>
          <p:nvPr/>
        </p:nvSpPr>
        <p:spPr>
          <a:xfrm>
            <a:off x="9657558" y="642752"/>
            <a:ext cx="6166884" cy="646331"/>
          </a:xfrm>
          <a:prstGeom prst="rect">
            <a:avLst/>
          </a:prstGeom>
          <a:noFill/>
        </p:spPr>
        <p:txBody>
          <a:bodyPr wrap="square">
            <a:spAutoFit/>
          </a:bodyPr>
          <a:lstStyle/>
          <a:p>
            <a:r>
              <a:rPr lang="it-IT" sz="3600" dirty="0">
                <a:solidFill>
                  <a:srgbClr val="00B050"/>
                </a:solidFill>
                <a:latin typeface="Brush Script Std" panose="03060802040607070404" pitchFamily="66" charset="0"/>
              </a:rPr>
              <a:t>Made</a:t>
            </a:r>
            <a:r>
              <a:rPr lang="it-IT" sz="3600" dirty="0">
                <a:latin typeface="Brush Script Std" panose="03060802040607070404" pitchFamily="66" charset="0"/>
              </a:rPr>
              <a:t> in </a:t>
            </a:r>
            <a:r>
              <a:rPr lang="it-IT" sz="3600" dirty="0">
                <a:solidFill>
                  <a:srgbClr val="FF0000"/>
                </a:solidFill>
                <a:latin typeface="Brush Script Std" panose="03060802040607070404" pitchFamily="66" charset="0"/>
              </a:rPr>
              <a:t>Italy</a:t>
            </a:r>
            <a:endParaRPr lang="it-IT" sz="3600" dirty="0"/>
          </a:p>
        </p:txBody>
      </p:sp>
      <p:sp>
        <p:nvSpPr>
          <p:cNvPr id="12" name="CasellaDiTesto 11">
            <a:extLst>
              <a:ext uri="{FF2B5EF4-FFF2-40B4-BE49-F238E27FC236}">
                <a16:creationId xmlns:a16="http://schemas.microsoft.com/office/drawing/2014/main" id="{894ABFDF-0F89-73E8-5615-8A281748A246}"/>
              </a:ext>
            </a:extLst>
          </p:cNvPr>
          <p:cNvSpPr txBox="1"/>
          <p:nvPr/>
        </p:nvSpPr>
        <p:spPr>
          <a:xfrm>
            <a:off x="153108" y="1718481"/>
            <a:ext cx="11917968" cy="2308324"/>
          </a:xfrm>
          <a:prstGeom prst="rect">
            <a:avLst/>
          </a:prstGeom>
          <a:noFill/>
        </p:spPr>
        <p:txBody>
          <a:bodyPr wrap="square">
            <a:spAutoFit/>
          </a:bodyPr>
          <a:lstStyle/>
          <a:p>
            <a:pPr algn="l"/>
            <a:r>
              <a:rPr lang="ru-RU" b="0" i="0" dirty="0">
                <a:effectLst/>
                <a:latin typeface="YS Text"/>
              </a:rPr>
              <a:t> *  </a:t>
            </a:r>
            <a:r>
              <a:rPr lang="ru-RU" b="1" i="0" dirty="0">
                <a:effectLst/>
                <a:latin typeface="+mj-lt"/>
              </a:rPr>
              <a:t>СООТВЕТСТВИЕ НОРМАТИВНЫМ ТРЕБОВАНИЯМ</a:t>
            </a:r>
            <a:r>
              <a:rPr lang="ru-RU" b="0" i="0" dirty="0">
                <a:effectLst/>
                <a:latin typeface="+mj-lt"/>
              </a:rPr>
              <a:t>: Стандарт </a:t>
            </a:r>
            <a:r>
              <a:rPr lang="ru-RU" b="0" i="0" dirty="0" err="1">
                <a:effectLst/>
                <a:latin typeface="+mj-lt"/>
              </a:rPr>
              <a:t>uni</a:t>
            </a:r>
            <a:r>
              <a:rPr lang="ru-RU" b="0" i="0" dirty="0">
                <a:effectLst/>
                <a:latin typeface="+mj-lt"/>
              </a:rPr>
              <a:t> EN ISO 6872: 2018 предусматривает, что для  того,  чтобы устройство могло быть сертифицировано, оно должно обладать одинаковой прочностью на изгиб или иметь сертифицированное (в случае многослойного диоксида циркония) минимальное значение прочности</a:t>
            </a:r>
            <a:r>
              <a:rPr lang="ru-RU" b="0" i="0" dirty="0">
                <a:solidFill>
                  <a:srgbClr val="000000"/>
                </a:solidFill>
                <a:effectLst/>
                <a:latin typeface="+mj-lt"/>
              </a:rPr>
              <a:t>..</a:t>
            </a:r>
            <a:endParaRPr lang="en-US" dirty="0">
              <a:latin typeface="+mj-lt"/>
            </a:endParaRPr>
          </a:p>
          <a:p>
            <a:pPr marL="285750" indent="-285750" algn="just">
              <a:buFont typeface="Arial" panose="020B0604020202020204" pitchFamily="34" charset="0"/>
              <a:buChar char="•"/>
            </a:pPr>
            <a:r>
              <a:rPr lang="ru-RU" b="1" dirty="0">
                <a:latin typeface="+mj-lt"/>
              </a:rPr>
              <a:t>Б</a:t>
            </a:r>
            <a:r>
              <a:rPr lang="ru-RU" b="1" i="0" dirty="0">
                <a:effectLst/>
                <a:latin typeface="+mj-lt"/>
              </a:rPr>
              <a:t>ЕЗОПАСНОСТЬ ТРУДА</a:t>
            </a:r>
            <a:r>
              <a:rPr lang="ru-RU" b="0" i="0" dirty="0">
                <a:effectLst/>
                <a:latin typeface="+mj-lt"/>
              </a:rPr>
              <a:t>: Мы решили производить EOS с минимальной прочностью 900 МПа, и </a:t>
            </a:r>
          </a:p>
          <a:p>
            <a:pPr algn="just"/>
            <a:r>
              <a:rPr lang="ru-RU" dirty="0">
                <a:latin typeface="+mj-lt"/>
              </a:rPr>
              <a:t>п</a:t>
            </a:r>
            <a:r>
              <a:rPr lang="ru-RU" b="0" i="0" dirty="0">
                <a:effectLst/>
                <a:latin typeface="+mj-lt"/>
              </a:rPr>
              <a:t>о этой причине он на 100% подходит для изготовления </a:t>
            </a:r>
            <a:r>
              <a:rPr lang="ru-RU" dirty="0">
                <a:latin typeface="+mj-lt"/>
              </a:rPr>
              <a:t>протяженных мостовидных протезов.</a:t>
            </a:r>
            <a:endParaRPr lang="en-US" dirty="0">
              <a:latin typeface="+mj-lt"/>
            </a:endParaRPr>
          </a:p>
          <a:p>
            <a:pPr marL="285750" indent="-285750" algn="just">
              <a:buFont typeface="Arial" panose="020B0604020202020204" pitchFamily="34" charset="0"/>
              <a:buChar char="•"/>
            </a:pPr>
            <a:r>
              <a:rPr lang="ru-RU" b="1" i="0" dirty="0">
                <a:effectLst/>
                <a:latin typeface="+mj-lt"/>
              </a:rPr>
              <a:t>СТАРЕНИЕ</a:t>
            </a:r>
            <a:r>
              <a:rPr lang="ru-RU" b="0" i="0" dirty="0">
                <a:effectLst/>
                <a:latin typeface="+mj-lt"/>
              </a:rPr>
              <a:t>: Благодаря новым</a:t>
            </a:r>
            <a:r>
              <a:rPr lang="ru-RU" dirty="0">
                <a:latin typeface="+mj-lt"/>
              </a:rPr>
              <a:t> </a:t>
            </a:r>
            <a:r>
              <a:rPr lang="ru-RU" b="0" i="0" dirty="0">
                <a:effectLst/>
                <a:latin typeface="+mj-lt"/>
              </a:rPr>
              <a:t>высокоэффективным порошкам </a:t>
            </a:r>
            <a:r>
              <a:rPr lang="ru-RU" b="0" i="0" dirty="0" err="1">
                <a:effectLst/>
                <a:latin typeface="+mj-lt"/>
              </a:rPr>
              <a:t>Tosoh</a:t>
            </a:r>
            <a:r>
              <a:rPr lang="en-US" dirty="0">
                <a:latin typeface="+mj-lt"/>
              </a:rPr>
              <a:t> </a:t>
            </a:r>
            <a:r>
              <a:rPr lang="ru-RU" b="0" i="0" dirty="0">
                <a:effectLst/>
                <a:latin typeface="+mj-lt"/>
              </a:rPr>
              <a:t>мы можем гарантировать  отсутствие «старения».</a:t>
            </a:r>
            <a:endParaRPr lang="it-IT" dirty="0">
              <a:latin typeface="+mj-lt"/>
            </a:endParaRPr>
          </a:p>
        </p:txBody>
      </p:sp>
      <p:pic>
        <p:nvPicPr>
          <p:cNvPr id="11" name="Immagine 10">
            <a:extLst>
              <a:ext uri="{FF2B5EF4-FFF2-40B4-BE49-F238E27FC236}">
                <a16:creationId xmlns:a16="http://schemas.microsoft.com/office/drawing/2014/main" id="{5C33B84E-2E7D-298C-44A1-6F57D11A659B}"/>
              </a:ext>
            </a:extLst>
          </p:cNvPr>
          <p:cNvPicPr>
            <a:picLocks noChangeAspect="1"/>
          </p:cNvPicPr>
          <p:nvPr/>
        </p:nvPicPr>
        <p:blipFill rotWithShape="1">
          <a:blip r:embed="rId4">
            <a:extLst>
              <a:ext uri="{28A0092B-C50C-407E-A947-70E740481C1C}">
                <a14:useLocalDpi xmlns:a14="http://schemas.microsoft.com/office/drawing/2010/main" val="0"/>
              </a:ext>
            </a:extLst>
          </a:blip>
          <a:srcRect t="16599" b="28167"/>
          <a:stretch/>
        </p:blipFill>
        <p:spPr>
          <a:xfrm>
            <a:off x="-3329" y="4303804"/>
            <a:ext cx="12192154" cy="2611399"/>
          </a:xfrm>
          <a:prstGeom prst="rect">
            <a:avLst/>
          </a:prstGeom>
        </p:spPr>
      </p:pic>
    </p:spTree>
    <p:extLst>
      <p:ext uri="{BB962C8B-B14F-4D97-AF65-F5344CB8AC3E}">
        <p14:creationId xmlns:p14="http://schemas.microsoft.com/office/powerpoint/2010/main" val="2579238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a:extLst>
              <a:ext uri="{FF2B5EF4-FFF2-40B4-BE49-F238E27FC236}">
                <a16:creationId xmlns:a16="http://schemas.microsoft.com/office/drawing/2014/main" id="{E47DDDA9-1376-4471-B355-5B95672B7C42}"/>
              </a:ext>
            </a:extLst>
          </p:cNvPr>
          <p:cNvPicPr>
            <a:picLocks noChangeAspect="1"/>
          </p:cNvPicPr>
          <p:nvPr/>
        </p:nvPicPr>
        <p:blipFill>
          <a:blip r:embed="rId3"/>
          <a:stretch>
            <a:fillRect/>
          </a:stretch>
        </p:blipFill>
        <p:spPr>
          <a:xfrm>
            <a:off x="-3328" y="-99392"/>
            <a:ext cx="12192153" cy="6957392"/>
          </a:xfrm>
          <a:prstGeom prst="rect">
            <a:avLst/>
          </a:prstGeom>
        </p:spPr>
      </p:pic>
      <p:sp>
        <p:nvSpPr>
          <p:cNvPr id="13" name="AutoShape 2" descr="blob:https://web.whatsapp.com/f91ede60-4ae9-43f3-bc00-2b04ab088191">
            <a:extLst>
              <a:ext uri="{FF2B5EF4-FFF2-40B4-BE49-F238E27FC236}">
                <a16:creationId xmlns:a16="http://schemas.microsoft.com/office/drawing/2014/main" id="{9EAF3554-6880-4205-BA5B-92861E3A7C3C}"/>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AutoShape 4" descr="blob:https://web.whatsapp.com/f91ede60-4ae9-43f3-bc00-2b04ab088191">
            <a:extLst>
              <a:ext uri="{FF2B5EF4-FFF2-40B4-BE49-F238E27FC236}">
                <a16:creationId xmlns:a16="http://schemas.microsoft.com/office/drawing/2014/main" id="{A0A9CB07-E269-4065-9238-FB9D2A6ED0BD}"/>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 name="Rettangolo 10">
            <a:extLst>
              <a:ext uri="{FF2B5EF4-FFF2-40B4-BE49-F238E27FC236}">
                <a16:creationId xmlns:a16="http://schemas.microsoft.com/office/drawing/2014/main" id="{DC9199E7-AD64-D2E2-1C1E-778A5DDC2C65}"/>
              </a:ext>
            </a:extLst>
          </p:cNvPr>
          <p:cNvSpPr/>
          <p:nvPr/>
        </p:nvSpPr>
        <p:spPr>
          <a:xfrm>
            <a:off x="5482590" y="416022"/>
            <a:ext cx="6324600" cy="1077218"/>
          </a:xfrm>
          <a:prstGeom prst="rect">
            <a:avLst/>
          </a:prstGeom>
        </p:spPr>
        <p:txBody>
          <a:bodyPr wrap="square">
            <a:spAutoFit/>
          </a:bodyPr>
          <a:lstStyle/>
          <a:p>
            <a:pPr algn="r"/>
            <a:r>
              <a:rPr lang="ru-RU" sz="3200" b="1" i="1" u="sng" dirty="0">
                <a:effectLst/>
                <a:latin typeface="+mj-lt"/>
              </a:rPr>
              <a:t>НОВЫЙ ДИОКСИД ЦИРКОНИЯ</a:t>
            </a:r>
          </a:p>
          <a:p>
            <a:pPr algn="r"/>
            <a:r>
              <a:rPr lang="ru-RU" sz="3200" b="0" i="1" u="sng" dirty="0">
                <a:solidFill>
                  <a:srgbClr val="B818B8"/>
                </a:solidFill>
                <a:effectLst/>
                <a:latin typeface="+mj-lt"/>
              </a:rPr>
              <a:t>МНОГОСЛОЙНЫЙ</a:t>
            </a:r>
            <a:endParaRPr lang="it-IT" sz="3200" i="1" u="sng" dirty="0">
              <a:solidFill>
                <a:srgbClr val="B818B8"/>
              </a:solidFill>
              <a:effectLst>
                <a:outerShdw blurRad="38100" dist="38100" dir="2700000" algn="tl">
                  <a:srgbClr val="000000">
                    <a:alpha val="43137"/>
                  </a:srgbClr>
                </a:outerShdw>
              </a:effectLst>
              <a:latin typeface="+mj-lt"/>
            </a:endParaRPr>
          </a:p>
        </p:txBody>
      </p:sp>
      <p:sp>
        <p:nvSpPr>
          <p:cNvPr id="12" name="Rettangolo 11">
            <a:extLst>
              <a:ext uri="{FF2B5EF4-FFF2-40B4-BE49-F238E27FC236}">
                <a16:creationId xmlns:a16="http://schemas.microsoft.com/office/drawing/2014/main" id="{0B69E30E-0E90-A032-331A-06CCE6B5670A}"/>
              </a:ext>
            </a:extLst>
          </p:cNvPr>
          <p:cNvSpPr/>
          <p:nvPr/>
        </p:nvSpPr>
        <p:spPr>
          <a:xfrm>
            <a:off x="5706828" y="1860338"/>
            <a:ext cx="6096000" cy="1077218"/>
          </a:xfrm>
          <a:prstGeom prst="rect">
            <a:avLst/>
          </a:prstGeom>
        </p:spPr>
        <p:txBody>
          <a:bodyPr>
            <a:spAutoFit/>
          </a:bodyPr>
          <a:lstStyle/>
          <a:p>
            <a:pPr algn="r"/>
            <a:r>
              <a:rPr lang="it-IT" sz="3200" dirty="0">
                <a:latin typeface="MyriadPro-Semibold" panose="020B0603030403020204" pitchFamily="34" charset="0"/>
              </a:rPr>
              <a:t>4 </a:t>
            </a:r>
            <a:r>
              <a:rPr lang="ru-RU" sz="3200" dirty="0">
                <a:latin typeface="MyriadPro-Semibold" panose="020B0603030403020204" pitchFamily="34" charset="0"/>
              </a:rPr>
              <a:t>цветовых слоя </a:t>
            </a:r>
            <a:endParaRPr lang="it-IT" sz="3200" dirty="0">
              <a:latin typeface="MyriadPro-Semibold" panose="020B0603030403020204" pitchFamily="34" charset="0"/>
            </a:endParaRPr>
          </a:p>
          <a:p>
            <a:pPr algn="r"/>
            <a:r>
              <a:rPr lang="it-IT" sz="3200" dirty="0">
                <a:latin typeface="MyriadPro-Semibold" panose="020B0603030403020204" pitchFamily="34" charset="0"/>
              </a:rPr>
              <a:t>≥ 850 MPa</a:t>
            </a:r>
            <a:endParaRPr lang="it-IT" sz="3200" dirty="0"/>
          </a:p>
        </p:txBody>
      </p:sp>
      <p:pic>
        <p:nvPicPr>
          <p:cNvPr id="3" name="Immagine 2">
            <a:extLst>
              <a:ext uri="{FF2B5EF4-FFF2-40B4-BE49-F238E27FC236}">
                <a16:creationId xmlns:a16="http://schemas.microsoft.com/office/drawing/2014/main" id="{FC59BE95-B358-E605-DCF4-2351EA036709}"/>
              </a:ext>
            </a:extLst>
          </p:cNvPr>
          <p:cNvPicPr>
            <a:picLocks noChangeAspect="1"/>
          </p:cNvPicPr>
          <p:nvPr/>
        </p:nvPicPr>
        <p:blipFill rotWithShape="1">
          <a:blip r:embed="rId4">
            <a:extLst>
              <a:ext uri="{28A0092B-C50C-407E-A947-70E740481C1C}">
                <a14:useLocalDpi xmlns:a14="http://schemas.microsoft.com/office/drawing/2010/main" val="0"/>
              </a:ext>
            </a:extLst>
          </a:blip>
          <a:srcRect l="18027" t="13251" r="19498" b="16401"/>
          <a:stretch/>
        </p:blipFill>
        <p:spPr>
          <a:xfrm>
            <a:off x="502180" y="723786"/>
            <a:ext cx="4716600" cy="5311035"/>
          </a:xfrm>
          <a:prstGeom prst="rect">
            <a:avLst/>
          </a:prstGeom>
        </p:spPr>
      </p:pic>
      <p:pic>
        <p:nvPicPr>
          <p:cNvPr id="7" name="Immagine 6">
            <a:extLst>
              <a:ext uri="{FF2B5EF4-FFF2-40B4-BE49-F238E27FC236}">
                <a16:creationId xmlns:a16="http://schemas.microsoft.com/office/drawing/2014/main" id="{77047B06-A862-28EB-64BF-304B1A6CB9D7}"/>
              </a:ext>
            </a:extLst>
          </p:cNvPr>
          <p:cNvPicPr>
            <a:picLocks noChangeAspect="1"/>
          </p:cNvPicPr>
          <p:nvPr/>
        </p:nvPicPr>
        <p:blipFill rotWithShape="1">
          <a:blip r:embed="rId5">
            <a:extLst>
              <a:ext uri="{28A0092B-C50C-407E-A947-70E740481C1C}">
                <a14:useLocalDpi xmlns:a14="http://schemas.microsoft.com/office/drawing/2010/main" val="0"/>
              </a:ext>
            </a:extLst>
          </a:blip>
          <a:srcRect l="13250" t="29403" r="8001" b="24800"/>
          <a:stretch/>
        </p:blipFill>
        <p:spPr>
          <a:xfrm>
            <a:off x="5482590" y="3158475"/>
            <a:ext cx="5788184" cy="3366132"/>
          </a:xfrm>
          <a:prstGeom prst="rect">
            <a:avLst/>
          </a:prstGeom>
        </p:spPr>
      </p:pic>
    </p:spTree>
    <p:extLst>
      <p:ext uri="{BB962C8B-B14F-4D97-AF65-F5344CB8AC3E}">
        <p14:creationId xmlns:p14="http://schemas.microsoft.com/office/powerpoint/2010/main" val="75498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magine 16">
            <a:extLst>
              <a:ext uri="{FF2B5EF4-FFF2-40B4-BE49-F238E27FC236}">
                <a16:creationId xmlns:a16="http://schemas.microsoft.com/office/drawing/2014/main" id="{E47DDDA9-1376-4471-B355-5B95672B7C42}"/>
              </a:ext>
            </a:extLst>
          </p:cNvPr>
          <p:cNvPicPr>
            <a:picLocks noChangeAspect="1"/>
          </p:cNvPicPr>
          <p:nvPr/>
        </p:nvPicPr>
        <p:blipFill>
          <a:blip r:embed="rId3"/>
          <a:stretch>
            <a:fillRect/>
          </a:stretch>
        </p:blipFill>
        <p:spPr>
          <a:xfrm>
            <a:off x="39516" y="0"/>
            <a:ext cx="12192153" cy="6957392"/>
          </a:xfrm>
          <a:prstGeom prst="rect">
            <a:avLst/>
          </a:prstGeom>
        </p:spPr>
      </p:pic>
      <p:sp>
        <p:nvSpPr>
          <p:cNvPr id="13" name="AutoShape 2" descr="blob:https://web.whatsapp.com/f91ede60-4ae9-43f3-bc00-2b04ab088191">
            <a:extLst>
              <a:ext uri="{FF2B5EF4-FFF2-40B4-BE49-F238E27FC236}">
                <a16:creationId xmlns:a16="http://schemas.microsoft.com/office/drawing/2014/main" id="{9EAF3554-6880-4205-BA5B-92861E3A7C3C}"/>
              </a:ext>
            </a:extLst>
          </p:cNvPr>
          <p:cNvSpPr>
            <a:spLocks noChangeAspect="1" noChangeArrowheads="1"/>
          </p:cNvSpPr>
          <p:nvPr/>
        </p:nvSpPr>
        <p:spPr bwMode="auto">
          <a:xfrm>
            <a:off x="5942013"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AutoShape 4" descr="blob:https://web.whatsapp.com/f91ede60-4ae9-43f3-bc00-2b04ab088191">
            <a:extLst>
              <a:ext uri="{FF2B5EF4-FFF2-40B4-BE49-F238E27FC236}">
                <a16:creationId xmlns:a16="http://schemas.microsoft.com/office/drawing/2014/main" id="{A0A9CB07-E269-4065-9238-FB9D2A6ED0BD}"/>
              </a:ext>
            </a:extLst>
          </p:cNvPr>
          <p:cNvSpPr>
            <a:spLocks noChangeAspect="1" noChangeArrowheads="1"/>
          </p:cNvSpPr>
          <p:nvPr/>
        </p:nvSpPr>
        <p:spPr bwMode="auto">
          <a:xfrm>
            <a:off x="6094413"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8" name="CasellaDiTesto 17">
            <a:extLst>
              <a:ext uri="{FF2B5EF4-FFF2-40B4-BE49-F238E27FC236}">
                <a16:creationId xmlns:a16="http://schemas.microsoft.com/office/drawing/2014/main" id="{A35E507C-4C9E-4144-92AF-F921775D3041}"/>
              </a:ext>
            </a:extLst>
          </p:cNvPr>
          <p:cNvSpPr txBox="1"/>
          <p:nvPr/>
        </p:nvSpPr>
        <p:spPr>
          <a:xfrm>
            <a:off x="414885" y="1080082"/>
            <a:ext cx="11773952" cy="646331"/>
          </a:xfrm>
          <a:prstGeom prst="rect">
            <a:avLst/>
          </a:prstGeom>
          <a:noFill/>
          <a:ln>
            <a:noFill/>
          </a:ln>
        </p:spPr>
        <p:txBody>
          <a:bodyPr wrap="square" rtlCol="0">
            <a:spAutoFit/>
          </a:bodyPr>
          <a:lstStyle/>
          <a:p>
            <a:r>
              <a:rPr lang="ru-RU" sz="2800" b="1" i="1" u="sng" dirty="0">
                <a:latin typeface="+mj-lt"/>
              </a:rPr>
              <a:t>ПОЧЕМУ МЫ ВЫБИРАЕМ </a:t>
            </a:r>
            <a:r>
              <a:rPr lang="ru-RU" sz="2800" b="1" i="1" u="sng" dirty="0">
                <a:effectLst/>
                <a:latin typeface="+mj-lt"/>
              </a:rPr>
              <a:t>ДИОКСИД ЦИРКОНИЯ </a:t>
            </a:r>
            <a:r>
              <a:rPr lang="it-IT" sz="3600" b="1" i="1" u="sng" dirty="0">
                <a:solidFill>
                  <a:srgbClr val="B818B8"/>
                </a:solidFill>
                <a:effectLst>
                  <a:outerShdw blurRad="38100" dist="38100" dir="2700000" algn="tl">
                    <a:srgbClr val="000000">
                      <a:alpha val="43137"/>
                    </a:srgbClr>
                  </a:outerShdw>
                </a:effectLst>
                <a:latin typeface="+mj-lt"/>
              </a:rPr>
              <a:t>VENUS</a:t>
            </a:r>
            <a:r>
              <a:rPr lang="it-IT" sz="2800" b="1" i="1" u="sng" dirty="0">
                <a:effectLst>
                  <a:outerShdw blurRad="38100" dist="38100" dir="2700000" algn="tl">
                    <a:srgbClr val="000000">
                      <a:alpha val="43137"/>
                    </a:srgbClr>
                  </a:outerShdw>
                </a:effectLst>
              </a:rPr>
              <a:t>?</a:t>
            </a:r>
          </a:p>
        </p:txBody>
      </p:sp>
      <p:sp>
        <p:nvSpPr>
          <p:cNvPr id="4" name="CasellaDiTesto 3">
            <a:extLst>
              <a:ext uri="{FF2B5EF4-FFF2-40B4-BE49-F238E27FC236}">
                <a16:creationId xmlns:a16="http://schemas.microsoft.com/office/drawing/2014/main" id="{94988BDE-6666-4EDC-9A60-118693BFD19C}"/>
              </a:ext>
            </a:extLst>
          </p:cNvPr>
          <p:cNvSpPr txBox="1"/>
          <p:nvPr/>
        </p:nvSpPr>
        <p:spPr>
          <a:xfrm>
            <a:off x="359836" y="191622"/>
            <a:ext cx="10775135" cy="1015663"/>
          </a:xfrm>
          <a:prstGeom prst="rect">
            <a:avLst/>
          </a:prstGeom>
          <a:noFill/>
        </p:spPr>
        <p:txBody>
          <a:bodyPr wrap="square" rtlCol="0">
            <a:spAutoFit/>
          </a:bodyPr>
          <a:lstStyle/>
          <a:p>
            <a:r>
              <a:rPr lang="it-IT" sz="6000" dirty="0">
                <a:latin typeface="Adobe Gothic Std B" panose="020B0800000000000000" pitchFamily="34" charset="-128"/>
                <a:ea typeface="Adobe Gothic Std B" panose="020B0800000000000000" pitchFamily="34" charset="-128"/>
              </a:rPr>
              <a:t>ORODENT </a:t>
            </a:r>
            <a:r>
              <a:rPr lang="it-IT" sz="6000" dirty="0">
                <a:solidFill>
                  <a:srgbClr val="B818B8"/>
                </a:solidFill>
                <a:latin typeface="Adobe Gothic Std B" panose="020B0800000000000000" pitchFamily="34" charset="-128"/>
                <a:ea typeface="Adobe Gothic Std B" panose="020B0800000000000000" pitchFamily="34" charset="-128"/>
              </a:rPr>
              <a:t>VENUS</a:t>
            </a:r>
            <a:r>
              <a:rPr lang="it-IT" sz="6000" dirty="0">
                <a:solidFill>
                  <a:srgbClr val="FFFF00"/>
                </a:solidFill>
                <a:latin typeface="Adobe Gothic Std B" panose="020B0800000000000000" pitchFamily="34" charset="-128"/>
                <a:ea typeface="Adobe Gothic Std B" panose="020B0800000000000000" pitchFamily="34" charset="-128"/>
              </a:rPr>
              <a:t> </a:t>
            </a:r>
            <a:r>
              <a:rPr lang="it-IT" sz="6000" dirty="0">
                <a:latin typeface="Adobe Gothic Std B" panose="020B0800000000000000" pitchFamily="34" charset="-128"/>
                <a:ea typeface="Adobe Gothic Std B" panose="020B0800000000000000" pitchFamily="34" charset="-128"/>
              </a:rPr>
              <a:t>850MPa</a:t>
            </a:r>
            <a:endParaRPr lang="it-IT" sz="4400" dirty="0">
              <a:latin typeface="Brush Script Std" panose="03060802040607070404" pitchFamily="66" charset="0"/>
            </a:endParaRPr>
          </a:p>
        </p:txBody>
      </p:sp>
      <p:sp>
        <p:nvSpPr>
          <p:cNvPr id="10" name="CasellaDiTesto 9">
            <a:extLst>
              <a:ext uri="{FF2B5EF4-FFF2-40B4-BE49-F238E27FC236}">
                <a16:creationId xmlns:a16="http://schemas.microsoft.com/office/drawing/2014/main" id="{BE67E354-F801-8941-1E28-E833B1067D42}"/>
              </a:ext>
            </a:extLst>
          </p:cNvPr>
          <p:cNvSpPr txBox="1"/>
          <p:nvPr/>
        </p:nvSpPr>
        <p:spPr>
          <a:xfrm>
            <a:off x="9766820" y="5661248"/>
            <a:ext cx="6166884" cy="646331"/>
          </a:xfrm>
          <a:prstGeom prst="rect">
            <a:avLst/>
          </a:prstGeom>
          <a:noFill/>
        </p:spPr>
        <p:txBody>
          <a:bodyPr wrap="square">
            <a:spAutoFit/>
          </a:bodyPr>
          <a:lstStyle/>
          <a:p>
            <a:r>
              <a:rPr lang="it-IT" sz="3600" dirty="0">
                <a:solidFill>
                  <a:srgbClr val="00B050"/>
                </a:solidFill>
                <a:latin typeface="Brush Script Std" panose="03060802040607070404" pitchFamily="66" charset="0"/>
              </a:rPr>
              <a:t>Made</a:t>
            </a:r>
            <a:r>
              <a:rPr lang="it-IT" sz="3600" dirty="0">
                <a:latin typeface="Brush Script Std" panose="03060802040607070404" pitchFamily="66" charset="0"/>
              </a:rPr>
              <a:t> in </a:t>
            </a:r>
            <a:r>
              <a:rPr lang="it-IT" sz="3600" dirty="0">
                <a:solidFill>
                  <a:srgbClr val="FF0000"/>
                </a:solidFill>
                <a:latin typeface="Brush Script Std" panose="03060802040607070404" pitchFamily="66" charset="0"/>
              </a:rPr>
              <a:t>Italy</a:t>
            </a:r>
            <a:endParaRPr lang="it-IT" sz="3600" dirty="0"/>
          </a:p>
        </p:txBody>
      </p:sp>
      <p:sp>
        <p:nvSpPr>
          <p:cNvPr id="12" name="CasellaDiTesto 11">
            <a:extLst>
              <a:ext uri="{FF2B5EF4-FFF2-40B4-BE49-F238E27FC236}">
                <a16:creationId xmlns:a16="http://schemas.microsoft.com/office/drawing/2014/main" id="{894ABFDF-0F89-73E8-5615-8A281748A246}"/>
              </a:ext>
            </a:extLst>
          </p:cNvPr>
          <p:cNvSpPr txBox="1"/>
          <p:nvPr/>
        </p:nvSpPr>
        <p:spPr>
          <a:xfrm>
            <a:off x="414885" y="1919405"/>
            <a:ext cx="11224144" cy="2308324"/>
          </a:xfrm>
          <a:prstGeom prst="rect">
            <a:avLst/>
          </a:prstGeom>
          <a:noFill/>
        </p:spPr>
        <p:txBody>
          <a:bodyPr wrap="square">
            <a:spAutoFit/>
          </a:bodyPr>
          <a:lstStyle/>
          <a:p>
            <a:pPr marL="285750" indent="-285750" algn="just">
              <a:buFont typeface="Arial" panose="020B0604020202020204" pitchFamily="34" charset="0"/>
              <a:buChar char="•"/>
            </a:pPr>
            <a:r>
              <a:rPr lang="ru-RU" b="1" i="0" dirty="0">
                <a:effectLst/>
                <a:latin typeface="+mj-lt"/>
              </a:rPr>
              <a:t>ВЫСОКАЯ ЭСТЕТИКА: </a:t>
            </a:r>
            <a:r>
              <a:rPr lang="ru-RU" b="0" i="0" dirty="0">
                <a:effectLst/>
                <a:latin typeface="+mj-lt"/>
              </a:rPr>
              <a:t>Благодаря своей прозрачности и опалесценции диоксид циркония </a:t>
            </a:r>
            <a:r>
              <a:rPr lang="de-DE" b="0" i="0" dirty="0">
                <a:effectLst/>
                <a:latin typeface="+mj-lt"/>
              </a:rPr>
              <a:t>VENUS</a:t>
            </a:r>
            <a:r>
              <a:rPr lang="ru-RU" b="0" i="0" dirty="0">
                <a:effectLst/>
                <a:latin typeface="+mj-lt"/>
              </a:rPr>
              <a:t> обладает способностью пропускать свет, не создавая неестественных эффектов</a:t>
            </a:r>
          </a:p>
          <a:p>
            <a:pPr marL="285750" indent="-285750" algn="just">
              <a:buFont typeface="Arial" panose="020B0604020202020204" pitchFamily="34" charset="0"/>
              <a:buChar char="•"/>
            </a:pPr>
            <a:r>
              <a:rPr lang="ru-RU" b="1" i="0" dirty="0">
                <a:effectLst/>
                <a:latin typeface="+mj-lt"/>
              </a:rPr>
              <a:t>ОБРАБОТКА: </a:t>
            </a:r>
            <a:r>
              <a:rPr lang="ru-RU" b="0" i="0" dirty="0">
                <a:effectLst/>
                <a:latin typeface="+mj-lt"/>
              </a:rPr>
              <a:t>Идеально подходит для изготовления небольших мостовидных протезов, вкладок и </a:t>
            </a:r>
            <a:r>
              <a:rPr lang="ru-RU" b="0" i="0" dirty="0" err="1">
                <a:effectLst/>
                <a:latin typeface="+mj-lt"/>
              </a:rPr>
              <a:t>виниров</a:t>
            </a:r>
            <a:endParaRPr lang="ru-RU" b="0" i="0" dirty="0">
              <a:effectLst/>
              <a:latin typeface="+mj-lt"/>
            </a:endParaRPr>
          </a:p>
          <a:p>
            <a:pPr marL="285750" indent="-285750" algn="just">
              <a:buFont typeface="Arial" panose="020B0604020202020204" pitchFamily="34" charset="0"/>
              <a:buChar char="•"/>
            </a:pPr>
            <a:r>
              <a:rPr lang="ru-RU" b="1" i="0" dirty="0">
                <a:effectLst/>
                <a:latin typeface="+mj-lt"/>
              </a:rPr>
              <a:t>СТАРЕНИЕ: </a:t>
            </a:r>
            <a:r>
              <a:rPr lang="ru-RU" b="0" i="0" dirty="0">
                <a:effectLst/>
                <a:latin typeface="+mj-lt"/>
              </a:rPr>
              <a:t>Благодаря новым высокоэффективным порошкам </a:t>
            </a:r>
            <a:r>
              <a:rPr lang="ru-RU" b="0" i="0" dirty="0" err="1">
                <a:effectLst/>
                <a:latin typeface="+mj-lt"/>
              </a:rPr>
              <a:t>Tosoh</a:t>
            </a:r>
            <a:r>
              <a:rPr lang="ru-RU" b="0" i="0" dirty="0">
                <a:effectLst/>
                <a:latin typeface="+mj-lt"/>
              </a:rPr>
              <a:t>, мы гарантируем отсутствие старения.</a:t>
            </a:r>
            <a:endParaRPr lang="en-US" b="0" i="0" dirty="0">
              <a:effectLst/>
              <a:latin typeface="+mj-lt"/>
            </a:endParaRPr>
          </a:p>
          <a:p>
            <a:pPr marL="285750" indent="-285750" algn="just">
              <a:buFont typeface="Arial" panose="020B0604020202020204" pitchFamily="34" charset="0"/>
              <a:buChar char="•"/>
            </a:pPr>
            <a:r>
              <a:rPr lang="ru-RU" b="1" dirty="0">
                <a:latin typeface="+mj-lt"/>
              </a:rPr>
              <a:t>6 ВАРИАНТОВ Т</a:t>
            </a:r>
            <a:r>
              <a:rPr lang="ru-RU" b="1" i="0" dirty="0">
                <a:effectLst/>
                <a:latin typeface="+mj-lt"/>
              </a:rPr>
              <a:t>ОЛЩИНЫ</a:t>
            </a:r>
            <a:r>
              <a:rPr lang="ru-RU" b="0" i="0" dirty="0">
                <a:effectLst/>
                <a:latin typeface="+mj-lt"/>
              </a:rPr>
              <a:t>: 12</a:t>
            </a:r>
            <a:r>
              <a:rPr lang="en-US" b="0" i="0" dirty="0">
                <a:effectLst/>
                <a:latin typeface="+mj-lt"/>
              </a:rPr>
              <a:t>,</a:t>
            </a:r>
            <a:r>
              <a:rPr lang="ru-RU" b="0" i="0" dirty="0">
                <a:effectLst/>
                <a:latin typeface="+mj-lt"/>
              </a:rPr>
              <a:t> 14</a:t>
            </a:r>
            <a:r>
              <a:rPr lang="en-US" b="0" i="0" dirty="0">
                <a:effectLst/>
                <a:latin typeface="+mj-lt"/>
              </a:rPr>
              <a:t>,</a:t>
            </a:r>
            <a:r>
              <a:rPr lang="ru-RU" b="0" i="0" dirty="0">
                <a:effectLst/>
                <a:latin typeface="+mj-lt"/>
              </a:rPr>
              <a:t> 16</a:t>
            </a:r>
            <a:r>
              <a:rPr lang="en-US" b="0" i="0" dirty="0">
                <a:effectLst/>
                <a:latin typeface="+mj-lt"/>
              </a:rPr>
              <a:t>,</a:t>
            </a:r>
            <a:r>
              <a:rPr lang="ru-RU" b="0" i="0" dirty="0">
                <a:effectLst/>
                <a:latin typeface="+mj-lt"/>
              </a:rPr>
              <a:t> 18</a:t>
            </a:r>
            <a:r>
              <a:rPr lang="en-US" b="0" i="0" dirty="0">
                <a:effectLst/>
                <a:latin typeface="+mj-lt"/>
              </a:rPr>
              <a:t>,</a:t>
            </a:r>
            <a:r>
              <a:rPr lang="ru-RU" b="0" i="0" dirty="0">
                <a:effectLst/>
                <a:latin typeface="+mj-lt"/>
              </a:rPr>
              <a:t> 20</a:t>
            </a:r>
            <a:r>
              <a:rPr lang="en-US" b="0" i="0" dirty="0">
                <a:effectLst/>
                <a:latin typeface="+mj-lt"/>
              </a:rPr>
              <a:t>, </a:t>
            </a:r>
            <a:r>
              <a:rPr lang="ru-RU" b="0" i="0" dirty="0">
                <a:effectLst/>
                <a:latin typeface="+mj-lt"/>
              </a:rPr>
              <a:t>22 мм</a:t>
            </a:r>
            <a:endParaRPr lang="en-US" b="0" i="0" dirty="0">
              <a:effectLst/>
              <a:latin typeface="+mj-lt"/>
            </a:endParaRPr>
          </a:p>
          <a:p>
            <a:pPr marL="285750" indent="-285750" algn="just">
              <a:buFont typeface="Arial" panose="020B0604020202020204" pitchFamily="34" charset="0"/>
              <a:buChar char="•"/>
            </a:pPr>
            <a:r>
              <a:rPr lang="en-US" b="1" dirty="0">
                <a:latin typeface="+mj-lt"/>
              </a:rPr>
              <a:t>3</a:t>
            </a:r>
            <a:r>
              <a:rPr lang="ru-RU" b="1" dirty="0">
                <a:latin typeface="+mj-lt"/>
              </a:rPr>
              <a:t> ЦВЕТОВЫХ ГРУППЫ</a:t>
            </a:r>
            <a:r>
              <a:rPr lang="en-US" b="1" dirty="0">
                <a:latin typeface="+mj-lt"/>
              </a:rPr>
              <a:t>:</a:t>
            </a:r>
            <a:r>
              <a:rPr lang="en-US" dirty="0">
                <a:latin typeface="+mj-lt"/>
              </a:rPr>
              <a:t> A0 A1 A2 A3 A3,5 B1 B2 D2 D3 </a:t>
            </a:r>
            <a:endParaRPr lang="it-IT" dirty="0">
              <a:latin typeface="+mj-lt"/>
            </a:endParaRPr>
          </a:p>
        </p:txBody>
      </p:sp>
      <p:pic>
        <p:nvPicPr>
          <p:cNvPr id="3" name="Immagine 2">
            <a:extLst>
              <a:ext uri="{FF2B5EF4-FFF2-40B4-BE49-F238E27FC236}">
                <a16:creationId xmlns:a16="http://schemas.microsoft.com/office/drawing/2014/main" id="{13B7E4D8-DA8B-667C-426F-ABE2D8C543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16" y="4364873"/>
            <a:ext cx="5997460" cy="2455375"/>
          </a:xfrm>
          <a:prstGeom prst="rect">
            <a:avLst/>
          </a:prstGeom>
        </p:spPr>
      </p:pic>
    </p:spTree>
    <p:extLst>
      <p:ext uri="{BB962C8B-B14F-4D97-AF65-F5344CB8AC3E}">
        <p14:creationId xmlns:p14="http://schemas.microsoft.com/office/powerpoint/2010/main" val="1141430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C16C33-D115-428B-9078-A5D5D17DCC6C}"/>
              </a:ext>
            </a:extLst>
          </p:cNvPr>
          <p:cNvSpPr>
            <a:spLocks noGrp="1"/>
          </p:cNvSpPr>
          <p:nvPr>
            <p:ph type="ctrTitle"/>
          </p:nvPr>
        </p:nvSpPr>
        <p:spPr/>
        <p:txBody>
          <a:bodyPr/>
          <a:lstStyle/>
          <a:p>
            <a:r>
              <a:rPr lang="it-IT" dirty="0"/>
              <a:t>v</a:t>
            </a:r>
          </a:p>
        </p:txBody>
      </p:sp>
      <p:sp>
        <p:nvSpPr>
          <p:cNvPr id="3" name="Sottotitolo 2">
            <a:extLst>
              <a:ext uri="{FF2B5EF4-FFF2-40B4-BE49-F238E27FC236}">
                <a16:creationId xmlns:a16="http://schemas.microsoft.com/office/drawing/2014/main" id="{2CB0AB6F-B6F1-40AC-8C50-7262D2D00080}"/>
              </a:ext>
            </a:extLst>
          </p:cNvPr>
          <p:cNvSpPr>
            <a:spLocks noGrp="1"/>
          </p:cNvSpPr>
          <p:nvPr>
            <p:ph type="subTitle" idx="1"/>
          </p:nvPr>
        </p:nvSpPr>
        <p:spPr/>
        <p:txBody>
          <a:bodyPr/>
          <a:lstStyle/>
          <a:p>
            <a:endParaRPr lang="it-IT"/>
          </a:p>
        </p:txBody>
      </p:sp>
      <p:pic>
        <p:nvPicPr>
          <p:cNvPr id="4" name="Immagine 3">
            <a:extLst>
              <a:ext uri="{FF2B5EF4-FFF2-40B4-BE49-F238E27FC236}">
                <a16:creationId xmlns:a16="http://schemas.microsoft.com/office/drawing/2014/main" id="{8FF21848-F3A1-4FF9-959F-33AE58954B2D}"/>
              </a:ext>
            </a:extLst>
          </p:cNvPr>
          <p:cNvPicPr>
            <a:picLocks noChangeAspect="1"/>
          </p:cNvPicPr>
          <p:nvPr/>
        </p:nvPicPr>
        <p:blipFill>
          <a:blip r:embed="rId2"/>
          <a:stretch>
            <a:fillRect/>
          </a:stretch>
        </p:blipFill>
        <p:spPr>
          <a:xfrm>
            <a:off x="-4818" y="-905"/>
            <a:ext cx="12192153" cy="7092788"/>
          </a:xfrm>
          <a:prstGeom prst="rect">
            <a:avLst/>
          </a:prstGeom>
        </p:spPr>
      </p:pic>
      <p:pic>
        <p:nvPicPr>
          <p:cNvPr id="1026" name="Picture 2" descr="Immagine correlata">
            <a:extLst>
              <a:ext uri="{FF2B5EF4-FFF2-40B4-BE49-F238E27FC236}">
                <a16:creationId xmlns:a16="http://schemas.microsoft.com/office/drawing/2014/main" id="{65940388-9F82-4D97-BF52-1161ACFCE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0690"/>
            <a:ext cx="12188825" cy="799937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95999B1-B5BD-4D59-AF42-E3B8EA8877B4}"/>
              </a:ext>
            </a:extLst>
          </p:cNvPr>
          <p:cNvSpPr txBox="1"/>
          <p:nvPr/>
        </p:nvSpPr>
        <p:spPr>
          <a:xfrm>
            <a:off x="2091093" y="2209801"/>
            <a:ext cx="7992888" cy="1200329"/>
          </a:xfrm>
          <a:prstGeom prst="rect">
            <a:avLst/>
          </a:prstGeom>
          <a:noFill/>
        </p:spPr>
        <p:txBody>
          <a:bodyPr wrap="square" rtlCol="0">
            <a:spAutoFit/>
          </a:bodyPr>
          <a:lstStyle/>
          <a:p>
            <a:pPr algn="ctr"/>
            <a:r>
              <a:rPr lang="ru-RU" sz="7200" b="1" dirty="0">
                <a:effectLst>
                  <a:outerShdw blurRad="38100" dist="38100" dir="2700000" algn="tl">
                    <a:srgbClr val="000000">
                      <a:alpha val="43137"/>
                    </a:srgbClr>
                  </a:outerShdw>
                </a:effectLst>
              </a:rPr>
              <a:t>СПЕКАНИЕ</a:t>
            </a:r>
            <a:endParaRPr lang="it-IT" sz="7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9798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6A682D-F38A-C4CE-76BC-245EA15DD3FC}"/>
              </a:ext>
            </a:extLst>
          </p:cNvPr>
          <p:cNvSpPr>
            <a:spLocks noGrp="1"/>
          </p:cNvSpPr>
          <p:nvPr>
            <p:ph type="title"/>
          </p:nvPr>
        </p:nvSpPr>
        <p:spPr>
          <a:xfrm>
            <a:off x="1152504" y="376491"/>
            <a:ext cx="9903418" cy="731168"/>
          </a:xfrm>
        </p:spPr>
        <p:txBody>
          <a:bodyPr>
            <a:normAutofit fontScale="90000"/>
          </a:bodyPr>
          <a:lstStyle/>
          <a:p>
            <a:r>
              <a:rPr lang="ru-RU" b="1" i="1" u="sng" dirty="0">
                <a:solidFill>
                  <a:schemeClr val="tx1"/>
                </a:solidFill>
                <a:effectLst/>
              </a:rPr>
              <a:t>Отличительная особенность оксида циркония</a:t>
            </a:r>
            <a:endParaRPr lang="it-IT" b="1" i="1" u="sng" dirty="0">
              <a:solidFill>
                <a:schemeClr val="tx1"/>
              </a:solidFill>
            </a:endParaRPr>
          </a:p>
        </p:txBody>
      </p:sp>
      <p:sp>
        <p:nvSpPr>
          <p:cNvPr id="3" name="Segnaposto contenuto 2">
            <a:extLst>
              <a:ext uri="{FF2B5EF4-FFF2-40B4-BE49-F238E27FC236}">
                <a16:creationId xmlns:a16="http://schemas.microsoft.com/office/drawing/2014/main" id="{7B55B579-B245-F52B-AE3F-2FE9DA719270}"/>
              </a:ext>
            </a:extLst>
          </p:cNvPr>
          <p:cNvSpPr>
            <a:spLocks noGrp="1"/>
          </p:cNvSpPr>
          <p:nvPr>
            <p:ph idx="1"/>
          </p:nvPr>
        </p:nvSpPr>
        <p:spPr>
          <a:xfrm>
            <a:off x="1132902" y="1073904"/>
            <a:ext cx="10506125" cy="4090046"/>
          </a:xfrm>
        </p:spPr>
        <p:txBody>
          <a:bodyPr>
            <a:normAutofit/>
          </a:bodyPr>
          <a:lstStyle/>
          <a:p>
            <a:pPr lvl="5"/>
            <a:r>
              <a:rPr lang="ru-RU" sz="1800" b="0" i="0" dirty="0">
                <a:solidFill>
                  <a:schemeClr val="tx1"/>
                </a:solidFill>
                <a:effectLst/>
                <a:latin typeface="+mj-lt"/>
              </a:rPr>
              <a:t>Оксид циркония обладает свойством очень хорошо противостоять нагреву и может быть охарактеризован как плохой </a:t>
            </a:r>
            <a:r>
              <a:rPr lang="ru-RU" sz="1800" b="0" i="0" dirty="0" err="1">
                <a:solidFill>
                  <a:schemeClr val="tx1"/>
                </a:solidFill>
                <a:effectLst/>
                <a:latin typeface="+mj-lt"/>
              </a:rPr>
              <a:t>теплопроводник</a:t>
            </a:r>
            <a:endParaRPr lang="it-IT" sz="1800" dirty="0">
              <a:solidFill>
                <a:schemeClr val="tx1"/>
              </a:solidFill>
              <a:latin typeface="+mj-lt"/>
            </a:endParaRPr>
          </a:p>
          <a:p>
            <a:pPr lvl="5"/>
            <a:r>
              <a:rPr lang="ru-RU" sz="1800" dirty="0">
                <a:latin typeface="+mj-lt"/>
              </a:rPr>
              <a:t>В предварительно спеченном состоянии его структура имеет </a:t>
            </a:r>
            <a:r>
              <a:rPr lang="en-US" sz="1800" dirty="0">
                <a:latin typeface="+mj-lt"/>
              </a:rPr>
              <a:t>50 </a:t>
            </a:r>
            <a:r>
              <a:rPr lang="ru-RU" sz="1800" dirty="0">
                <a:latin typeface="+mj-lt"/>
              </a:rPr>
              <a:t>%-</a:t>
            </a:r>
            <a:r>
              <a:rPr lang="ru-RU" sz="1800" dirty="0" err="1">
                <a:latin typeface="+mj-lt"/>
              </a:rPr>
              <a:t>ную</a:t>
            </a:r>
            <a:r>
              <a:rPr lang="ru-RU" sz="1800" dirty="0">
                <a:latin typeface="+mj-lt"/>
              </a:rPr>
              <a:t> пористость, что еще больше замедляет нагрев  (как у некоторых строительных материалов)</a:t>
            </a:r>
            <a:endParaRPr lang="it-IT" sz="1800" dirty="0">
              <a:latin typeface="+mj-lt"/>
            </a:endParaRPr>
          </a:p>
          <a:p>
            <a:r>
              <a:rPr lang="ru-RU" sz="1800" b="0" i="0" dirty="0">
                <a:solidFill>
                  <a:schemeClr val="tx1"/>
                </a:solidFill>
                <a:effectLst/>
                <a:latin typeface="+mj-lt"/>
              </a:rPr>
              <a:t>Во время спекания структура уплотняется за счет объемной усадки размеров на 18-19%</a:t>
            </a:r>
            <a:endParaRPr lang="de-DE" sz="1800" b="0" i="0" dirty="0">
              <a:solidFill>
                <a:schemeClr val="tx1"/>
              </a:solidFill>
              <a:effectLst/>
              <a:latin typeface="+mj-lt"/>
            </a:endParaRPr>
          </a:p>
          <a:p>
            <a:r>
              <a:rPr lang="ru-RU" sz="1800" b="0" i="0" dirty="0">
                <a:solidFill>
                  <a:schemeClr val="tx1"/>
                </a:solidFill>
                <a:effectLst/>
                <a:latin typeface="+mj-lt"/>
              </a:rPr>
              <a:t>Усадка происходит в зависимости от температуры</a:t>
            </a:r>
            <a:r>
              <a:rPr lang="ru-RU" sz="1600" b="0" i="0" dirty="0">
                <a:solidFill>
                  <a:schemeClr val="tx1"/>
                </a:solidFill>
                <a:effectLst/>
                <a:latin typeface="+mj-lt"/>
              </a:rPr>
              <a:t>.</a:t>
            </a:r>
            <a:endParaRPr lang="en-US" sz="1600" dirty="0">
              <a:solidFill>
                <a:schemeClr val="tx1"/>
              </a:solidFill>
              <a:latin typeface="+mj-lt"/>
            </a:endParaRPr>
          </a:p>
        </p:txBody>
      </p:sp>
      <p:pic>
        <p:nvPicPr>
          <p:cNvPr id="4" name="Immagine 3">
            <a:extLst>
              <a:ext uri="{FF2B5EF4-FFF2-40B4-BE49-F238E27FC236}">
                <a16:creationId xmlns:a16="http://schemas.microsoft.com/office/drawing/2014/main" id="{B6B1B045-195B-10D3-3613-51B89B72E041}"/>
              </a:ext>
            </a:extLst>
          </p:cNvPr>
          <p:cNvPicPr>
            <a:picLocks noChangeAspect="1"/>
          </p:cNvPicPr>
          <p:nvPr/>
        </p:nvPicPr>
        <p:blipFill>
          <a:blip r:embed="rId3"/>
          <a:srcRect l="4330" t="26457" r="77245" b="49606"/>
          <a:stretch/>
        </p:blipFill>
        <p:spPr>
          <a:xfrm>
            <a:off x="909836" y="1556792"/>
            <a:ext cx="2289000" cy="1672731"/>
          </a:xfrm>
          <a:prstGeom prst="rect">
            <a:avLst/>
          </a:prstGeom>
        </p:spPr>
      </p:pic>
      <p:pic>
        <p:nvPicPr>
          <p:cNvPr id="5" name="Immagine 4">
            <a:extLst>
              <a:ext uri="{FF2B5EF4-FFF2-40B4-BE49-F238E27FC236}">
                <a16:creationId xmlns:a16="http://schemas.microsoft.com/office/drawing/2014/main" id="{8BEF14E1-62C6-BFBE-C27D-2DE121C9AEA6}"/>
              </a:ext>
            </a:extLst>
          </p:cNvPr>
          <p:cNvPicPr>
            <a:picLocks noChangeAspect="1"/>
          </p:cNvPicPr>
          <p:nvPr/>
        </p:nvPicPr>
        <p:blipFill>
          <a:blip r:embed="rId3"/>
          <a:srcRect l="70154" t="49846" r="10004" b="10943"/>
          <a:stretch/>
        </p:blipFill>
        <p:spPr>
          <a:xfrm>
            <a:off x="9478788" y="4128696"/>
            <a:ext cx="2301082" cy="2557824"/>
          </a:xfrm>
          <a:prstGeom prst="rect">
            <a:avLst/>
          </a:prstGeom>
        </p:spPr>
      </p:pic>
      <p:sp>
        <p:nvSpPr>
          <p:cNvPr id="15" name="Rectangle 10">
            <a:extLst>
              <a:ext uri="{FF2B5EF4-FFF2-40B4-BE49-F238E27FC236}">
                <a16:creationId xmlns:a16="http://schemas.microsoft.com/office/drawing/2014/main" id="{28F71A9E-ED7C-4E6F-B2C3-C630BDC036C9}"/>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ru-RU" altLang="ru-RU" sz="1000" b="0" i="0" u="none" strike="noStrike" cap="none" normalizeH="0" baseline="0">
                <a:ln>
                  <a:noFill/>
                </a:ln>
                <a:solidFill>
                  <a:srgbClr val="000000"/>
                </a:solidFill>
                <a:effectLst/>
                <a:latin typeface="inherit"/>
              </a:rPr>
              <a:t>В предварительно спеченном состоянии его структура имеет 50-процентную пористость, что еще больше замедляет нагрев, как и у некоторых строительных материалов</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6" name="Rectangle 11">
            <a:extLst>
              <a:ext uri="{FF2B5EF4-FFF2-40B4-BE49-F238E27FC236}">
                <a16:creationId xmlns:a16="http://schemas.microsoft.com/office/drawing/2014/main" id="{4BE1BF00-F9DE-405C-8372-C311738878F4}"/>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6348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7" name="Rectangle 12">
            <a:extLst>
              <a:ext uri="{FF2B5EF4-FFF2-40B4-BE49-F238E27FC236}">
                <a16:creationId xmlns:a16="http://schemas.microsoft.com/office/drawing/2014/main" id="{5CBBD1C8-A307-4BA1-B8A2-1594D3C5B10C}"/>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br>
              <a:rPr kumimoji="0" lang="ru-RU" altLang="ru-RU" sz="1000" b="0" i="0" u="none" strike="noStrike" cap="none" normalizeH="0" baseline="0">
                <a:ln>
                  <a:noFill/>
                </a:ln>
                <a:solidFill>
                  <a:srgbClr val="000000"/>
                </a:solidFill>
                <a:effectLst/>
                <a:latin typeface="var(--depot-font-text)"/>
              </a:rPr>
            </a:br>
            <a:endParaRPr kumimoji="0" lang="ru-RU" altLang="ru-RU" sz="1000" b="0" i="0" u="none" strike="noStrike" cap="none" normalizeH="0" baseline="0">
              <a:ln>
                <a:noFill/>
              </a:ln>
              <a:solidFill>
                <a:srgbClr val="000000"/>
              </a:solidFill>
              <a:effectLst/>
              <a:latin typeface="Y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7415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D89601AB-F377-28FD-2BCB-542515ECA560}"/>
              </a:ext>
            </a:extLst>
          </p:cNvPr>
          <p:cNvSpPr>
            <a:spLocks noGrp="1"/>
          </p:cNvSpPr>
          <p:nvPr>
            <p:ph idx="13"/>
          </p:nvPr>
        </p:nvSpPr>
        <p:spPr>
          <a:xfrm>
            <a:off x="269167" y="260648"/>
            <a:ext cx="11682375" cy="1087016"/>
          </a:xfrm>
        </p:spPr>
        <p:txBody>
          <a:bodyPr>
            <a:noAutofit/>
          </a:bodyPr>
          <a:lstStyle/>
          <a:p>
            <a:pPr marL="0" indent="0">
              <a:buNone/>
            </a:pPr>
            <a:r>
              <a:rPr lang="ru-RU" sz="2800" b="1" i="1" dirty="0">
                <a:solidFill>
                  <a:schemeClr val="tx1"/>
                </a:solidFill>
                <a:effectLst/>
                <a:latin typeface="+mj-lt"/>
              </a:rPr>
              <a:t> </a:t>
            </a:r>
            <a:r>
              <a:rPr lang="ru-RU" sz="3600" b="1" i="1" u="sng" dirty="0" err="1">
                <a:solidFill>
                  <a:schemeClr val="tx1"/>
                </a:solidFill>
                <a:effectLst/>
                <a:latin typeface="+mj-lt"/>
              </a:rPr>
              <a:t>влия</a:t>
            </a:r>
            <a:r>
              <a:rPr lang="ru-RU" sz="2800" b="1" i="1" u="sng" dirty="0" err="1">
                <a:solidFill>
                  <a:schemeClr val="tx1"/>
                </a:solidFill>
                <a:effectLst/>
                <a:latin typeface="+mj-lt"/>
              </a:rPr>
              <a:t>ЕТ</a:t>
            </a:r>
            <a:r>
              <a:rPr lang="ru-RU" sz="2800" b="1" i="1" u="sng" dirty="0">
                <a:solidFill>
                  <a:schemeClr val="tx1"/>
                </a:solidFill>
                <a:effectLst/>
                <a:latin typeface="+mj-lt"/>
              </a:rPr>
              <a:t>  ЛИ</a:t>
            </a:r>
            <a:r>
              <a:rPr lang="ru-RU" sz="3600" b="1" i="1" u="sng" dirty="0">
                <a:solidFill>
                  <a:schemeClr val="tx1"/>
                </a:solidFill>
                <a:effectLst/>
                <a:latin typeface="+mj-lt"/>
              </a:rPr>
              <a:t> </a:t>
            </a:r>
            <a:r>
              <a:rPr lang="ru-RU" sz="3600" b="1" i="1" u="sng" dirty="0" err="1">
                <a:solidFill>
                  <a:schemeClr val="tx1"/>
                </a:solidFill>
                <a:effectLst/>
                <a:latin typeface="+mj-lt"/>
              </a:rPr>
              <a:t>спекани</a:t>
            </a:r>
            <a:r>
              <a:rPr lang="ru-RU" sz="2800" b="1" i="1" u="sng" dirty="0" err="1">
                <a:solidFill>
                  <a:schemeClr val="tx1"/>
                </a:solidFill>
                <a:effectLst/>
                <a:latin typeface="+mj-lt"/>
              </a:rPr>
              <a:t>Е</a:t>
            </a:r>
            <a:r>
              <a:rPr lang="ru-RU" sz="3600" b="1" i="1" u="sng" dirty="0">
                <a:solidFill>
                  <a:schemeClr val="tx1"/>
                </a:solidFill>
                <a:effectLst/>
                <a:latin typeface="+mj-lt"/>
              </a:rPr>
              <a:t> на </a:t>
            </a:r>
            <a:r>
              <a:rPr lang="ru-RU" sz="2800" b="1" i="1" u="sng" dirty="0">
                <a:solidFill>
                  <a:schemeClr val="tx1"/>
                </a:solidFill>
                <a:effectLst/>
                <a:latin typeface="+mj-lt"/>
              </a:rPr>
              <a:t>КОНЕЧНЫЙ ЦВЕТ</a:t>
            </a:r>
            <a:r>
              <a:rPr lang="en-US" sz="3600" b="1" i="1" u="sng" dirty="0">
                <a:solidFill>
                  <a:schemeClr val="tx1"/>
                </a:solidFill>
                <a:effectLst/>
                <a:latin typeface="+mj-lt"/>
              </a:rPr>
              <a:t> </a:t>
            </a:r>
            <a:r>
              <a:rPr lang="en-US" sz="3600" b="0" i="0" u="sng" dirty="0">
                <a:solidFill>
                  <a:schemeClr val="tx1"/>
                </a:solidFill>
                <a:effectLst/>
                <a:latin typeface="+mj-lt"/>
              </a:rPr>
              <a:t>   </a:t>
            </a:r>
            <a:endParaRPr lang="it-IT" sz="3600" u="sng" dirty="0">
              <a:solidFill>
                <a:schemeClr val="tx1"/>
              </a:solidFill>
            </a:endParaRPr>
          </a:p>
        </p:txBody>
      </p:sp>
      <p:sp>
        <p:nvSpPr>
          <p:cNvPr id="5" name="CasellaDiTesto 4">
            <a:extLst>
              <a:ext uri="{FF2B5EF4-FFF2-40B4-BE49-F238E27FC236}">
                <a16:creationId xmlns:a16="http://schemas.microsoft.com/office/drawing/2014/main" id="{BA6E77A1-F838-8245-C63A-9CBF58DA0EBD}"/>
              </a:ext>
            </a:extLst>
          </p:cNvPr>
          <p:cNvSpPr txBox="1"/>
          <p:nvPr/>
        </p:nvSpPr>
        <p:spPr>
          <a:xfrm>
            <a:off x="269167" y="1772817"/>
            <a:ext cx="5393197" cy="4093428"/>
          </a:xfrm>
          <a:prstGeom prst="rect">
            <a:avLst/>
          </a:prstGeom>
          <a:noFill/>
        </p:spPr>
        <p:txBody>
          <a:bodyPr wrap="square" rtlCol="0">
            <a:spAutoFit/>
          </a:bodyPr>
          <a:lstStyle/>
          <a:p>
            <a:r>
              <a:rPr lang="ru-RU" sz="2000" b="1" i="0" dirty="0">
                <a:effectLst/>
                <a:latin typeface="+mj-lt"/>
              </a:rPr>
              <a:t>Непрозрачные материалы:</a:t>
            </a:r>
            <a:endParaRPr lang="en-US" sz="2000" b="1" i="0" dirty="0">
              <a:effectLst/>
              <a:latin typeface="+mj-lt"/>
            </a:endParaRPr>
          </a:p>
          <a:p>
            <a:r>
              <a:rPr lang="ru-RU" sz="2000" b="0" i="0" dirty="0">
                <a:effectLst/>
                <a:latin typeface="+mj-lt"/>
              </a:rPr>
              <a:t>Эти материалы не пропускают свет, поэтому цвет полностью зависит от света, отраженного от поверхности материала</a:t>
            </a:r>
            <a:r>
              <a:rPr lang="ru-RU" sz="2000" b="1" i="0" dirty="0">
                <a:effectLst/>
                <a:latin typeface="+mj-lt"/>
              </a:rPr>
              <a:t> </a:t>
            </a:r>
            <a:endParaRPr lang="en-US" sz="2000" b="1" i="0" dirty="0">
              <a:effectLst/>
              <a:latin typeface="+mj-lt"/>
            </a:endParaRPr>
          </a:p>
          <a:p>
            <a:endParaRPr lang="en-US" sz="2000" b="1" dirty="0">
              <a:latin typeface="+mj-lt"/>
            </a:endParaRPr>
          </a:p>
          <a:p>
            <a:r>
              <a:rPr lang="ru-RU" sz="2000" b="1" i="0" dirty="0">
                <a:effectLst/>
                <a:latin typeface="+mj-lt"/>
              </a:rPr>
              <a:t>Полупрозрачные материалы</a:t>
            </a:r>
            <a:r>
              <a:rPr lang="ru-RU" sz="2000" b="0" i="0" dirty="0">
                <a:effectLst/>
                <a:latin typeface="+mj-lt"/>
              </a:rPr>
              <a:t>: </a:t>
            </a:r>
            <a:endParaRPr lang="en-US" sz="2000" b="0" i="0" dirty="0">
              <a:effectLst/>
              <a:latin typeface="+mj-lt"/>
            </a:endParaRPr>
          </a:p>
          <a:p>
            <a:r>
              <a:rPr lang="ru-RU" sz="2000" b="0" i="0" dirty="0">
                <a:effectLst/>
                <a:latin typeface="+mj-lt"/>
              </a:rPr>
              <a:t>В полупрозрачных материалах свет проходит сквозь материал рассеянным образом</a:t>
            </a:r>
            <a:r>
              <a:rPr lang="en-US" sz="2000" b="0" i="0" dirty="0">
                <a:effectLst/>
                <a:latin typeface="+mj-lt"/>
              </a:rPr>
              <a:t> (</a:t>
            </a:r>
            <a:r>
              <a:rPr lang="ru-RU" sz="2000" b="0" i="0" dirty="0">
                <a:effectLst/>
                <a:latin typeface="+mj-lt"/>
              </a:rPr>
              <a:t>частично), поэтому то, как мы воспринимаем оттенки, зависит не только от цвета поверхности, но и от внутренней части материала.</a:t>
            </a:r>
            <a:endParaRPr lang="it-IT" sz="2000" b="1" dirty="0">
              <a:latin typeface="+mj-lt"/>
            </a:endParaRPr>
          </a:p>
        </p:txBody>
      </p:sp>
      <p:pic>
        <p:nvPicPr>
          <p:cNvPr id="7" name="Immagine 6">
            <a:extLst>
              <a:ext uri="{FF2B5EF4-FFF2-40B4-BE49-F238E27FC236}">
                <a16:creationId xmlns:a16="http://schemas.microsoft.com/office/drawing/2014/main" id="{C662D22F-73F9-2957-DBBD-856A9B7CC4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63925" y="1772817"/>
            <a:ext cx="6187617" cy="4125077"/>
          </a:xfrm>
          <a:prstGeom prst="rect">
            <a:avLst/>
          </a:prstGeom>
        </p:spPr>
      </p:pic>
    </p:spTree>
    <p:extLst>
      <p:ext uri="{BB962C8B-B14F-4D97-AF65-F5344CB8AC3E}">
        <p14:creationId xmlns:p14="http://schemas.microsoft.com/office/powerpoint/2010/main" val="118379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200784-0FCF-8928-5158-6C3F450E6810}"/>
              </a:ext>
            </a:extLst>
          </p:cNvPr>
          <p:cNvSpPr>
            <a:spLocks noGrp="1"/>
          </p:cNvSpPr>
          <p:nvPr>
            <p:ph type="title"/>
          </p:nvPr>
        </p:nvSpPr>
        <p:spPr>
          <a:xfrm>
            <a:off x="189757" y="116632"/>
            <a:ext cx="11665296" cy="1224136"/>
          </a:xfrm>
        </p:spPr>
        <p:txBody>
          <a:bodyPr>
            <a:normAutofit fontScale="90000"/>
          </a:bodyPr>
          <a:lstStyle/>
          <a:p>
            <a:br>
              <a:rPr lang="ru-RU" sz="1400" dirty="0"/>
            </a:br>
            <a:br>
              <a:rPr lang="ru-RU" sz="3100" b="0" i="0" u="sng" dirty="0">
                <a:solidFill>
                  <a:schemeClr val="tx1"/>
                </a:solidFill>
                <a:effectLst/>
              </a:rPr>
            </a:br>
            <a:r>
              <a:rPr lang="ru-RU" sz="3100" b="0" i="0" u="sng" dirty="0">
                <a:solidFill>
                  <a:schemeClr val="tx1"/>
                </a:solidFill>
                <a:effectLst/>
              </a:rPr>
              <a:t> </a:t>
            </a:r>
            <a:r>
              <a:rPr lang="ru-RU" sz="3100" b="1" i="1" u="sng" dirty="0">
                <a:solidFill>
                  <a:schemeClr val="tx1"/>
                </a:solidFill>
                <a:effectLst/>
              </a:rPr>
              <a:t>Влияет ли  качество спекания на конечный цвет.                    </a:t>
            </a:r>
            <a:br>
              <a:rPr lang="ru-RU" sz="2700" b="0" i="0" dirty="0">
                <a:solidFill>
                  <a:schemeClr val="tx1"/>
                </a:solidFill>
                <a:effectLst/>
              </a:rPr>
            </a:br>
            <a:r>
              <a:rPr lang="it-IT" sz="2400" kern="100" dirty="0">
                <a:effectLst/>
                <a:latin typeface="Calibri" panose="020F0502020204030204" pitchFamily="34" charset="0"/>
                <a:ea typeface="Calibri" panose="020F0502020204030204" pitchFamily="34" charset="0"/>
                <a:cs typeface="Times New Roman" panose="02020603050405020304" pitchFamily="18" charset="0"/>
              </a:rPr>
              <a:t>:</a:t>
            </a:r>
            <a:endParaRPr lang="it-IT" dirty="0"/>
          </a:p>
        </p:txBody>
      </p:sp>
      <p:sp>
        <p:nvSpPr>
          <p:cNvPr id="3" name="Segnaposto contenuto 2">
            <a:extLst>
              <a:ext uri="{FF2B5EF4-FFF2-40B4-BE49-F238E27FC236}">
                <a16:creationId xmlns:a16="http://schemas.microsoft.com/office/drawing/2014/main" id="{9EEBBD6F-FE8D-8DB9-BA32-7573AA584A7A}"/>
              </a:ext>
            </a:extLst>
          </p:cNvPr>
          <p:cNvSpPr>
            <a:spLocks noGrp="1"/>
          </p:cNvSpPr>
          <p:nvPr>
            <p:ph idx="13"/>
          </p:nvPr>
        </p:nvSpPr>
        <p:spPr>
          <a:xfrm>
            <a:off x="542867" y="1556792"/>
            <a:ext cx="8712968" cy="5184576"/>
          </a:xfrm>
        </p:spPr>
        <p:txBody>
          <a:bodyPr>
            <a:normAutofit/>
          </a:bodyPr>
          <a:lstStyle/>
          <a:p>
            <a:pPr>
              <a:lnSpc>
                <a:spcPct val="107000"/>
              </a:lnSpc>
              <a:spcAft>
                <a:spcPts val="800"/>
              </a:spcAft>
            </a:pPr>
            <a:r>
              <a:rPr lang="ru-RU" b="0" i="0" dirty="0">
                <a:solidFill>
                  <a:schemeClr val="tx1"/>
                </a:solidFill>
                <a:effectLst/>
                <a:latin typeface="+mj-lt"/>
              </a:rPr>
              <a:t>Пористость в предварительно спеченной структуре создает лабиринт из отражающих поверхностей, которые препятствуют прохождению света</a:t>
            </a:r>
            <a:r>
              <a:rPr lang="en-US" b="0" i="0" dirty="0">
                <a:solidFill>
                  <a:schemeClr val="tx1"/>
                </a:solidFill>
                <a:effectLst/>
                <a:latin typeface="+mj-lt"/>
              </a:rPr>
              <a:t> </a:t>
            </a:r>
            <a:r>
              <a:rPr lang="ru-RU" b="0" i="0" dirty="0">
                <a:solidFill>
                  <a:schemeClr val="tx1"/>
                </a:solidFill>
                <a:effectLst/>
                <a:latin typeface="+mj-lt"/>
              </a:rPr>
              <a:t>через структуру - структура будет непрозрачно-белого цвета. (Рис. 1)</a:t>
            </a:r>
            <a:endParaRPr lang="en-US" b="0" i="0" dirty="0">
              <a:solidFill>
                <a:schemeClr val="tx1"/>
              </a:solidFill>
              <a:effectLst/>
              <a:latin typeface="+mj-lt"/>
            </a:endParaRPr>
          </a:p>
          <a:p>
            <a:pPr>
              <a:lnSpc>
                <a:spcPct val="107000"/>
              </a:lnSpc>
              <a:spcAft>
                <a:spcPts val="800"/>
              </a:spcAft>
            </a:pPr>
            <a:r>
              <a:rPr lang="ru-RU" b="0" i="0" dirty="0">
                <a:solidFill>
                  <a:schemeClr val="tx1"/>
                </a:solidFill>
                <a:effectLst/>
                <a:latin typeface="+mj-lt"/>
              </a:rPr>
              <a:t>Правильное спекание уплотняет материал, закрывает пористость и сводит к минимуму отражающие поверхности, позволяя свету проходить сквозь структуру – структура становится полупрозрачной. (Рис. 2)</a:t>
            </a:r>
            <a:endParaRPr lang="ru-RU" sz="2000" kern="100" dirty="0">
              <a:solidFill>
                <a:schemeClr val="tx1"/>
              </a:solidFill>
              <a:latin typeface="+mj-lt"/>
              <a:ea typeface="Calibri" panose="020F0502020204030204" pitchFamily="34" charset="0"/>
              <a:cs typeface="Times New Roman" panose="02020603050405020304" pitchFamily="18" charset="0"/>
            </a:endParaRPr>
          </a:p>
          <a:p>
            <a:pPr>
              <a:lnSpc>
                <a:spcPct val="107000"/>
              </a:lnSpc>
              <a:spcAft>
                <a:spcPts val="800"/>
              </a:spcAft>
            </a:pPr>
            <a:r>
              <a:rPr lang="ru-RU" dirty="0">
                <a:solidFill>
                  <a:schemeClr val="tx1"/>
                </a:solidFill>
                <a:effectLst/>
                <a:latin typeface="+mj-lt"/>
              </a:rPr>
              <a:t>Б</a:t>
            </a:r>
            <a:r>
              <a:rPr lang="ru-RU" b="0" i="0" dirty="0">
                <a:solidFill>
                  <a:schemeClr val="tx1"/>
                </a:solidFill>
                <a:effectLst/>
                <a:latin typeface="+mj-lt"/>
              </a:rPr>
              <a:t>ыстрое спекание уплотняет внешние слои материала, задерживая </a:t>
            </a:r>
            <a:r>
              <a:rPr lang="ru-RU" b="0" i="0" dirty="0" err="1">
                <a:solidFill>
                  <a:schemeClr val="tx1"/>
                </a:solidFill>
                <a:effectLst/>
                <a:latin typeface="+mj-lt"/>
              </a:rPr>
              <a:t>газы</a:t>
            </a:r>
            <a:r>
              <a:rPr lang="ru-RU" b="0" i="0" dirty="0">
                <a:solidFill>
                  <a:schemeClr val="tx1"/>
                </a:solidFill>
                <a:effectLst/>
                <a:latin typeface="+mj-lt"/>
              </a:rPr>
              <a:t>, содержащиеся внутри пор, создавая непрозрачную беловатую сердцевину, которая изменяет цвет.</a:t>
            </a:r>
          </a:p>
          <a:p>
            <a:pPr>
              <a:lnSpc>
                <a:spcPct val="107000"/>
              </a:lnSpc>
              <a:spcAft>
                <a:spcPts val="800"/>
              </a:spcAft>
            </a:pPr>
            <a:r>
              <a:rPr lang="ru-RU" b="1" i="0" u="sng" dirty="0">
                <a:solidFill>
                  <a:schemeClr val="tx1"/>
                </a:solidFill>
                <a:effectLst/>
                <a:latin typeface="+mj-lt"/>
              </a:rPr>
              <a:t>Вывод</a:t>
            </a:r>
            <a:r>
              <a:rPr lang="ru-RU" b="0" i="0" dirty="0">
                <a:solidFill>
                  <a:schemeClr val="tx1"/>
                </a:solidFill>
                <a:effectLst/>
                <a:latin typeface="+mj-lt"/>
              </a:rPr>
              <a:t>:  прозрачность материала влияет на количество проходящего через него света. Это влияние изменяет восприятие цвета.</a:t>
            </a:r>
            <a:endParaRPr lang="en-US" sz="2000" b="1" kern="100" dirty="0">
              <a:solidFill>
                <a:schemeClr val="tx1"/>
              </a:solidFill>
              <a:latin typeface="+mj-lt"/>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197DE2DB-9323-4B66-B570-F27B08B68F8B}"/>
              </a:ext>
            </a:extLst>
          </p:cNvPr>
          <p:cNvPicPr>
            <a:picLocks noChangeAspect="1"/>
          </p:cNvPicPr>
          <p:nvPr/>
        </p:nvPicPr>
        <p:blipFill>
          <a:blip r:embed="rId2" cstate="print">
            <a:extLst>
              <a:ext uri="{28A0092B-C50C-407E-A947-70E740481C1C}">
                <a14:useLocalDpi xmlns:a14="http://schemas.microsoft.com/office/drawing/2010/main" val="0"/>
              </a:ext>
            </a:extLst>
          </a:blip>
          <a:srcRect l="43610" t="24142" r="20254" b="4732"/>
          <a:stretch/>
        </p:blipFill>
        <p:spPr>
          <a:xfrm>
            <a:off x="9845139" y="4046425"/>
            <a:ext cx="1503783" cy="1973220"/>
          </a:xfrm>
          <a:prstGeom prst="rect">
            <a:avLst/>
          </a:prstGeom>
        </p:spPr>
      </p:pic>
      <p:pic>
        <p:nvPicPr>
          <p:cNvPr id="5" name="Immagine 4">
            <a:extLst>
              <a:ext uri="{FF2B5EF4-FFF2-40B4-BE49-F238E27FC236}">
                <a16:creationId xmlns:a16="http://schemas.microsoft.com/office/drawing/2014/main" id="{9E49B09A-19B2-4A8F-211A-51ED040AD089}"/>
              </a:ext>
            </a:extLst>
          </p:cNvPr>
          <p:cNvPicPr>
            <a:picLocks noChangeAspect="1"/>
          </p:cNvPicPr>
          <p:nvPr/>
        </p:nvPicPr>
        <p:blipFill>
          <a:blip r:embed="rId2" cstate="print">
            <a:extLst>
              <a:ext uri="{28A0092B-C50C-407E-A947-70E740481C1C}">
                <a14:useLocalDpi xmlns:a14="http://schemas.microsoft.com/office/drawing/2010/main" val="0"/>
              </a:ext>
            </a:extLst>
          </a:blip>
          <a:srcRect l="1021" t="17122" r="53968" b="553"/>
          <a:stretch/>
        </p:blipFill>
        <p:spPr>
          <a:xfrm>
            <a:off x="9845139" y="1427786"/>
            <a:ext cx="1503784" cy="1833600"/>
          </a:xfrm>
          <a:prstGeom prst="rect">
            <a:avLst/>
          </a:prstGeom>
        </p:spPr>
      </p:pic>
      <p:sp>
        <p:nvSpPr>
          <p:cNvPr id="7" name="CasellaDiTesto 6">
            <a:extLst>
              <a:ext uri="{FF2B5EF4-FFF2-40B4-BE49-F238E27FC236}">
                <a16:creationId xmlns:a16="http://schemas.microsoft.com/office/drawing/2014/main" id="{FBC9587A-457B-E659-68D2-5C35E841531D}"/>
              </a:ext>
            </a:extLst>
          </p:cNvPr>
          <p:cNvSpPr txBox="1"/>
          <p:nvPr/>
        </p:nvSpPr>
        <p:spPr>
          <a:xfrm>
            <a:off x="10077950" y="3333544"/>
            <a:ext cx="1057022" cy="369332"/>
          </a:xfrm>
          <a:prstGeom prst="rect">
            <a:avLst/>
          </a:prstGeom>
          <a:noFill/>
        </p:spPr>
        <p:txBody>
          <a:bodyPr wrap="square" rtlCol="0">
            <a:spAutoFit/>
          </a:bodyPr>
          <a:lstStyle/>
          <a:p>
            <a:r>
              <a:rPr lang="ru-RU" kern="100" dirty="0">
                <a:latin typeface="Calibri" panose="020F0502020204030204" pitchFamily="34" charset="0"/>
                <a:ea typeface="Calibri" panose="020F0502020204030204" pitchFamily="34" charset="0"/>
                <a:cs typeface="Times New Roman" panose="02020603050405020304" pitchFamily="18" charset="0"/>
              </a:rPr>
              <a:t>Рис</a:t>
            </a:r>
            <a:r>
              <a:rPr lang="it-IT" sz="1800" kern="100" dirty="0">
                <a:latin typeface="Calibri" panose="020F0502020204030204" pitchFamily="34" charset="0"/>
                <a:ea typeface="Calibri" panose="020F0502020204030204" pitchFamily="34" charset="0"/>
                <a:cs typeface="Times New Roman" panose="02020603050405020304" pitchFamily="18" charset="0"/>
              </a:rPr>
              <a:t>. 1</a:t>
            </a:r>
            <a:endParaRPr lang="it-IT" dirty="0"/>
          </a:p>
        </p:txBody>
      </p:sp>
      <p:sp>
        <p:nvSpPr>
          <p:cNvPr id="8" name="CasellaDiTesto 7">
            <a:extLst>
              <a:ext uri="{FF2B5EF4-FFF2-40B4-BE49-F238E27FC236}">
                <a16:creationId xmlns:a16="http://schemas.microsoft.com/office/drawing/2014/main" id="{73E2555E-10D4-39B4-5682-F03DB9F435ED}"/>
              </a:ext>
            </a:extLst>
          </p:cNvPr>
          <p:cNvSpPr txBox="1"/>
          <p:nvPr/>
        </p:nvSpPr>
        <p:spPr>
          <a:xfrm>
            <a:off x="10151293" y="6019645"/>
            <a:ext cx="983679" cy="369332"/>
          </a:xfrm>
          <a:prstGeom prst="rect">
            <a:avLst/>
          </a:prstGeom>
          <a:noFill/>
        </p:spPr>
        <p:txBody>
          <a:bodyPr wrap="square" rtlCol="0">
            <a:spAutoFit/>
          </a:bodyPr>
          <a:lstStyle/>
          <a:p>
            <a:r>
              <a:rPr lang="ru-RU" kern="100" dirty="0">
                <a:latin typeface="Calibri" panose="020F0502020204030204" pitchFamily="34" charset="0"/>
                <a:ea typeface="Calibri" panose="020F0502020204030204" pitchFamily="34" charset="0"/>
                <a:cs typeface="Times New Roman" panose="02020603050405020304" pitchFamily="18" charset="0"/>
              </a:rPr>
              <a:t>Рис</a:t>
            </a:r>
            <a:r>
              <a:rPr lang="it-IT" sz="1800" kern="100" dirty="0">
                <a:latin typeface="Calibri" panose="020F0502020204030204" pitchFamily="34" charset="0"/>
                <a:ea typeface="Calibri" panose="020F0502020204030204" pitchFamily="34" charset="0"/>
                <a:cs typeface="Times New Roman" panose="02020603050405020304" pitchFamily="18" charset="0"/>
              </a:rPr>
              <a:t>. </a:t>
            </a:r>
            <a:r>
              <a:rPr lang="it-IT" kern="100" dirty="0">
                <a:latin typeface="Calibri" panose="020F0502020204030204" pitchFamily="34" charset="0"/>
                <a:ea typeface="Calibri" panose="020F0502020204030204" pitchFamily="34" charset="0"/>
                <a:cs typeface="Times New Roman" panose="02020603050405020304" pitchFamily="18" charset="0"/>
              </a:rPr>
              <a:t>2</a:t>
            </a:r>
            <a:endParaRPr lang="it-IT" dirty="0"/>
          </a:p>
        </p:txBody>
      </p:sp>
    </p:spTree>
    <p:extLst>
      <p:ext uri="{BB962C8B-B14F-4D97-AF65-F5344CB8AC3E}">
        <p14:creationId xmlns:p14="http://schemas.microsoft.com/office/powerpoint/2010/main" val="382756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F0D5D4-3F8E-56AB-41F1-10B41D098F25}"/>
              </a:ext>
            </a:extLst>
          </p:cNvPr>
          <p:cNvSpPr>
            <a:spLocks noGrp="1"/>
          </p:cNvSpPr>
          <p:nvPr>
            <p:ph type="title"/>
          </p:nvPr>
        </p:nvSpPr>
        <p:spPr>
          <a:xfrm>
            <a:off x="-1916" y="548680"/>
            <a:ext cx="3720064" cy="2242839"/>
          </a:xfrm>
        </p:spPr>
        <p:txBody>
          <a:bodyPr>
            <a:normAutofit/>
          </a:bodyPr>
          <a:lstStyle/>
          <a:p>
            <a:r>
              <a:rPr lang="ru-RU" sz="3200" b="1" i="1" u="sng" dirty="0">
                <a:solidFill>
                  <a:schemeClr val="tx1"/>
                </a:solidFill>
                <a:effectLst/>
              </a:rPr>
              <a:t>Контроль</a:t>
            </a:r>
            <a:r>
              <a:rPr lang="ru-RU" sz="3200" b="1" i="1" u="sng" dirty="0">
                <a:solidFill>
                  <a:srgbClr val="000000"/>
                </a:solidFill>
                <a:effectLst/>
              </a:rPr>
              <a:t> </a:t>
            </a:r>
            <a:r>
              <a:rPr lang="en-US" sz="3200" b="1" i="1" u="sng" dirty="0">
                <a:solidFill>
                  <a:srgbClr val="000000"/>
                </a:solidFill>
                <a:effectLst/>
              </a:rPr>
              <a:t>     </a:t>
            </a:r>
            <a:r>
              <a:rPr lang="ru-RU" sz="3200" b="1" i="1" u="sng" dirty="0">
                <a:solidFill>
                  <a:srgbClr val="000000"/>
                </a:solidFill>
                <a:effectLst/>
              </a:rPr>
              <a:t> </a:t>
            </a:r>
            <a:r>
              <a:rPr lang="ru-RU" sz="3200" b="1" i="1" u="sng" dirty="0">
                <a:solidFill>
                  <a:schemeClr val="tx1"/>
                </a:solidFill>
                <a:effectLst/>
              </a:rPr>
              <a:t>точности </a:t>
            </a:r>
            <a:r>
              <a:rPr lang="en-US" sz="3200" b="1" i="1" u="sng" dirty="0">
                <a:solidFill>
                  <a:schemeClr val="tx1"/>
                </a:solidFill>
                <a:effectLst/>
              </a:rPr>
              <a:t>   </a:t>
            </a:r>
            <a:r>
              <a:rPr lang="ru-RU" sz="3200" b="1" i="1" u="sng" dirty="0">
                <a:solidFill>
                  <a:schemeClr val="tx1"/>
                </a:solidFill>
                <a:effectLst/>
              </a:rPr>
              <a:t>цветопередачи</a:t>
            </a:r>
            <a:endParaRPr lang="it-IT" sz="3200" b="1" i="1" u="sng" dirty="0">
              <a:solidFill>
                <a:schemeClr val="tx1"/>
              </a:solidFill>
            </a:endParaRPr>
          </a:p>
        </p:txBody>
      </p:sp>
      <p:pic>
        <p:nvPicPr>
          <p:cNvPr id="7" name="Segnaposto contenuto 6">
            <a:extLst>
              <a:ext uri="{FF2B5EF4-FFF2-40B4-BE49-F238E27FC236}">
                <a16:creationId xmlns:a16="http://schemas.microsoft.com/office/drawing/2014/main" id="{F7B107ED-DCD1-A266-1C6F-E49694D0042B}"/>
              </a:ext>
            </a:extLst>
          </p:cNvPr>
          <p:cNvPicPr>
            <a:picLocks noGrp="1" noChangeAspect="1"/>
          </p:cNvPicPr>
          <p:nvPr>
            <p:ph idx="13"/>
          </p:nvPr>
        </p:nvPicPr>
        <p:blipFill>
          <a:blip r:embed="rId3"/>
          <a:stretch>
            <a:fillRect/>
          </a:stretch>
        </p:blipFill>
        <p:spPr>
          <a:xfrm>
            <a:off x="4006180" y="2176167"/>
            <a:ext cx="7116800" cy="4424421"/>
          </a:xfrm>
        </p:spPr>
      </p:pic>
      <p:sp>
        <p:nvSpPr>
          <p:cNvPr id="4" name="CasellaDiTesto 3">
            <a:extLst>
              <a:ext uri="{FF2B5EF4-FFF2-40B4-BE49-F238E27FC236}">
                <a16:creationId xmlns:a16="http://schemas.microsoft.com/office/drawing/2014/main" id="{9BCD8127-99B6-4D71-F5DB-AABFA01C3C17}"/>
              </a:ext>
            </a:extLst>
          </p:cNvPr>
          <p:cNvSpPr txBox="1"/>
          <p:nvPr/>
        </p:nvSpPr>
        <p:spPr>
          <a:xfrm>
            <a:off x="3862164" y="188640"/>
            <a:ext cx="7769469" cy="1631216"/>
          </a:xfrm>
          <a:prstGeom prst="rect">
            <a:avLst/>
          </a:prstGeom>
          <a:noFill/>
        </p:spPr>
        <p:txBody>
          <a:bodyPr wrap="square" rtlCol="0">
            <a:spAutoFit/>
          </a:bodyPr>
          <a:lstStyle/>
          <a:p>
            <a:r>
              <a:rPr lang="ru-RU" sz="2000" b="0" i="0" dirty="0">
                <a:effectLst/>
                <a:latin typeface="+mj-lt"/>
              </a:rPr>
              <a:t>Компания ORODENT постоянно проводит мероприятия по контролю качества, производя многослойные образцы, которые сравниваются со значениями по шкале VITA и оцениваются визуально и инструментально с помощью спектрофотометра:</a:t>
            </a:r>
            <a:endParaRPr lang="en-US" sz="2000" dirty="0">
              <a:latin typeface="+mj-lt"/>
            </a:endParaRPr>
          </a:p>
        </p:txBody>
      </p:sp>
    </p:spTree>
    <p:extLst>
      <p:ext uri="{BB962C8B-B14F-4D97-AF65-F5344CB8AC3E}">
        <p14:creationId xmlns:p14="http://schemas.microsoft.com/office/powerpoint/2010/main" val="205122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AE830E8-4DF8-5469-531A-A97ADE0C855F}"/>
              </a:ext>
            </a:extLst>
          </p:cNvPr>
          <p:cNvPicPr>
            <a:picLocks noChangeAspect="1"/>
          </p:cNvPicPr>
          <p:nvPr/>
        </p:nvPicPr>
        <p:blipFill>
          <a:blip r:embed="rId3"/>
          <a:stretch>
            <a:fillRect/>
          </a:stretch>
        </p:blipFill>
        <p:spPr>
          <a:xfrm>
            <a:off x="-17722" y="380617"/>
            <a:ext cx="12192153" cy="7128792"/>
          </a:xfrm>
          <a:prstGeom prst="rect">
            <a:avLst/>
          </a:prstGeom>
        </p:spPr>
      </p:pic>
      <p:sp>
        <p:nvSpPr>
          <p:cNvPr id="3" name="Sottotitolo 2">
            <a:extLst>
              <a:ext uri="{FF2B5EF4-FFF2-40B4-BE49-F238E27FC236}">
                <a16:creationId xmlns:a16="http://schemas.microsoft.com/office/drawing/2014/main" id="{F585055E-4B1C-C6B0-9B18-BE4B9ECFD9AD}"/>
              </a:ext>
            </a:extLst>
          </p:cNvPr>
          <p:cNvSpPr>
            <a:spLocks noGrp="1"/>
          </p:cNvSpPr>
          <p:nvPr>
            <p:ph type="subTitle" idx="1"/>
          </p:nvPr>
        </p:nvSpPr>
        <p:spPr>
          <a:xfrm>
            <a:off x="6110470" y="67272"/>
            <a:ext cx="5853137" cy="6410111"/>
          </a:xfrm>
        </p:spPr>
        <p:txBody>
          <a:bodyPr>
            <a:noAutofit/>
          </a:bodyPr>
          <a:lstStyle/>
          <a:p>
            <a:pPr algn="l"/>
            <a:r>
              <a:rPr lang="ru-RU" sz="1700" b="0" i="0" dirty="0">
                <a:solidFill>
                  <a:schemeClr val="tx1"/>
                </a:solidFill>
                <a:effectLst/>
                <a:latin typeface="+mj-lt"/>
              </a:rPr>
              <a:t>Выбор программы спекания должен обеспечивать равномерный нагрев между внутренним и наружным слоями протеза для достижения однородной трехмерной усадки. особое внимание </a:t>
            </a:r>
            <a:r>
              <a:rPr lang="ru-RU" sz="1700" b="0" i="0">
                <a:solidFill>
                  <a:schemeClr val="tx1"/>
                </a:solidFill>
                <a:effectLst/>
                <a:latin typeface="+mj-lt"/>
              </a:rPr>
              <a:t>уделяется протезам </a:t>
            </a:r>
            <a:r>
              <a:rPr lang="ru-RU" sz="1700" b="0" i="0" dirty="0">
                <a:solidFill>
                  <a:schemeClr val="tx1"/>
                </a:solidFill>
                <a:effectLst/>
                <a:latin typeface="+mj-lt"/>
              </a:rPr>
              <a:t>с элементами разной толщины.</a:t>
            </a:r>
            <a:endParaRPr lang="it-IT" sz="1700" dirty="0">
              <a:solidFill>
                <a:schemeClr val="tx1"/>
              </a:solidFill>
              <a:latin typeface="+mj-lt"/>
            </a:endParaRPr>
          </a:p>
          <a:p>
            <a:pPr algn="l"/>
            <a:r>
              <a:rPr lang="ru-RU" sz="1700" b="1" i="0" dirty="0">
                <a:solidFill>
                  <a:schemeClr val="tx1"/>
                </a:solidFill>
                <a:effectLst/>
                <a:latin typeface="+mj-lt"/>
              </a:rPr>
              <a:t>Процедура: </a:t>
            </a:r>
            <a:endParaRPr lang="ru-RU" sz="1700" b="1" dirty="0">
              <a:solidFill>
                <a:schemeClr val="tx1"/>
              </a:solidFill>
              <a:effectLst/>
              <a:latin typeface="+mj-lt"/>
            </a:endParaRPr>
          </a:p>
          <a:p>
            <a:pPr algn="l"/>
            <a:r>
              <a:rPr lang="ru-RU" sz="1700" b="1" i="0" dirty="0">
                <a:solidFill>
                  <a:schemeClr val="tx1"/>
                </a:solidFill>
                <a:effectLst/>
                <a:latin typeface="+mj-lt"/>
              </a:rPr>
              <a:t>*</a:t>
            </a:r>
            <a:r>
              <a:rPr lang="ru-RU" sz="1700" b="0" i="0" dirty="0">
                <a:solidFill>
                  <a:schemeClr val="tx1"/>
                </a:solidFill>
                <a:effectLst/>
                <a:latin typeface="+mj-lt"/>
              </a:rPr>
              <a:t>Измерьте самый толстый элемент  отфрезерованной </a:t>
            </a:r>
            <a:r>
              <a:rPr lang="ru-RU" sz="1700" dirty="0">
                <a:solidFill>
                  <a:schemeClr val="tx1"/>
                </a:solidFill>
                <a:effectLst/>
                <a:latin typeface="+mj-lt"/>
              </a:rPr>
              <a:t>конструкции</a:t>
            </a:r>
            <a:r>
              <a:rPr lang="ru-RU" sz="1700" b="0" i="0" dirty="0">
                <a:solidFill>
                  <a:schemeClr val="tx1"/>
                </a:solidFill>
                <a:effectLst/>
                <a:latin typeface="+mj-lt"/>
              </a:rPr>
              <a:t> перед спеканием. </a:t>
            </a:r>
          </a:p>
          <a:p>
            <a:pPr algn="l"/>
            <a:r>
              <a:rPr lang="ru-RU" sz="1700" b="0" i="0" dirty="0">
                <a:solidFill>
                  <a:schemeClr val="tx1"/>
                </a:solidFill>
                <a:effectLst/>
                <a:latin typeface="+mj-lt"/>
              </a:rPr>
              <a:t>*Рассчитайте расстояние от поверхности нагрева до наиболее удаленной от нее точки (сердцевины элемента), разделив толщину на 2. </a:t>
            </a:r>
          </a:p>
          <a:p>
            <a:pPr algn="l"/>
            <a:r>
              <a:rPr lang="ru-RU" sz="1700" b="0" i="0" dirty="0">
                <a:solidFill>
                  <a:schemeClr val="tx1"/>
                </a:solidFill>
                <a:effectLst/>
                <a:latin typeface="+mj-lt"/>
              </a:rPr>
              <a:t>* Первая панель  будет нагревать деталь  без изменения ее структуры.</a:t>
            </a:r>
            <a:endParaRPr lang="en-US" sz="1700" b="0" i="0" dirty="0">
              <a:solidFill>
                <a:schemeClr val="tx1"/>
              </a:solidFill>
              <a:effectLst/>
              <a:latin typeface="+mj-lt"/>
            </a:endParaRPr>
          </a:p>
          <a:p>
            <a:pPr algn="l"/>
            <a:r>
              <a:rPr lang="ru-RU" sz="1700" b="0" i="0" dirty="0">
                <a:solidFill>
                  <a:schemeClr val="tx1"/>
                </a:solidFill>
                <a:effectLst/>
                <a:latin typeface="+mj-lt"/>
              </a:rPr>
              <a:t>* Во время второго этапа спекания происходит трехмерная усадка конструкции, которая протекает соответственно температуре.</a:t>
            </a:r>
          </a:p>
          <a:p>
            <a:pPr algn="l"/>
            <a:r>
              <a:rPr lang="ru-RU" sz="1700" dirty="0">
                <a:solidFill>
                  <a:schemeClr val="tx1"/>
                </a:solidFill>
                <a:effectLst/>
                <a:latin typeface="+mj-lt"/>
              </a:rPr>
              <a:t>* Д</a:t>
            </a:r>
            <a:r>
              <a:rPr lang="ru-RU" sz="1700" b="0" i="0" dirty="0">
                <a:solidFill>
                  <a:schemeClr val="tx1"/>
                </a:solidFill>
                <a:effectLst/>
                <a:latin typeface="+mj-lt"/>
              </a:rPr>
              <a:t>ля сохранения целостности и эстетичности протеза важно выбрать программу с наиболее подходящим градиентом для второго этапа нагревания. </a:t>
            </a:r>
          </a:p>
          <a:p>
            <a:pPr algn="l"/>
            <a:r>
              <a:rPr lang="ru-RU" sz="1700" b="0" i="0" dirty="0">
                <a:solidFill>
                  <a:schemeClr val="tx1"/>
                </a:solidFill>
                <a:effectLst/>
                <a:latin typeface="+mj-lt"/>
              </a:rPr>
              <a:t>* Продолжительность третьего подъема зависит от </a:t>
            </a:r>
            <a:r>
              <a:rPr lang="ru-RU" sz="1700" dirty="0">
                <a:solidFill>
                  <a:schemeClr val="tx1"/>
                </a:solidFill>
                <a:effectLst/>
                <a:latin typeface="+mj-lt"/>
              </a:rPr>
              <a:t>теплоотводящей способности </a:t>
            </a:r>
            <a:r>
              <a:rPr lang="ru-RU" sz="1700" b="0" i="0" dirty="0">
                <a:solidFill>
                  <a:schemeClr val="tx1"/>
                </a:solidFill>
                <a:effectLst/>
                <a:latin typeface="+mj-lt"/>
              </a:rPr>
              <a:t> печи.</a:t>
            </a:r>
            <a:endParaRPr lang="it-IT" sz="1700" dirty="0">
              <a:solidFill>
                <a:schemeClr val="tx1"/>
              </a:solidFill>
              <a:latin typeface="+mj-lt"/>
            </a:endParaRPr>
          </a:p>
        </p:txBody>
      </p:sp>
      <p:pic>
        <p:nvPicPr>
          <p:cNvPr id="10" name="Immagine 9">
            <a:extLst>
              <a:ext uri="{FF2B5EF4-FFF2-40B4-BE49-F238E27FC236}">
                <a16:creationId xmlns:a16="http://schemas.microsoft.com/office/drawing/2014/main" id="{55CFF536-4DE2-1561-95AD-D33C316FF2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217" y="380617"/>
            <a:ext cx="5730429" cy="6276215"/>
          </a:xfrm>
          <a:prstGeom prst="rect">
            <a:avLst/>
          </a:prstGeom>
        </p:spPr>
      </p:pic>
    </p:spTree>
    <p:extLst>
      <p:ext uri="{BB962C8B-B14F-4D97-AF65-F5344CB8AC3E}">
        <p14:creationId xmlns:p14="http://schemas.microsoft.com/office/powerpoint/2010/main" val="5841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B2DEF698-89B0-4579-0C44-7E516E650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8000"/>
          </a:xfrm>
          <a:prstGeom prst="rect">
            <a:avLst/>
          </a:prstGeom>
        </p:spPr>
      </p:pic>
    </p:spTree>
    <p:extLst>
      <p:ext uri="{BB962C8B-B14F-4D97-AF65-F5344CB8AC3E}">
        <p14:creationId xmlns:p14="http://schemas.microsoft.com/office/powerpoint/2010/main" val="2050634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2DFBA241-C0A8-0A30-1552-4290680A95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64" y="1644824"/>
            <a:ext cx="5191930" cy="5191930"/>
          </a:xfrm>
          <a:prstGeom prst="rect">
            <a:avLst/>
          </a:prstGeom>
        </p:spPr>
      </p:pic>
      <p:sp>
        <p:nvSpPr>
          <p:cNvPr id="10" name="Rettangolo 9">
            <a:extLst>
              <a:ext uri="{FF2B5EF4-FFF2-40B4-BE49-F238E27FC236}">
                <a16:creationId xmlns:a16="http://schemas.microsoft.com/office/drawing/2014/main" id="{C9D96067-60E0-BBF5-C129-9A37D171E800}"/>
              </a:ext>
            </a:extLst>
          </p:cNvPr>
          <p:cNvSpPr/>
          <p:nvPr/>
        </p:nvSpPr>
        <p:spPr>
          <a:xfrm>
            <a:off x="1413892" y="156854"/>
            <a:ext cx="11370249" cy="1323439"/>
          </a:xfrm>
          <a:prstGeom prst="rect">
            <a:avLst/>
          </a:prstGeom>
        </p:spPr>
        <p:txBody>
          <a:bodyPr wrap="square">
            <a:spAutoFit/>
          </a:bodyPr>
          <a:lstStyle/>
          <a:p>
            <a:r>
              <a:rPr lang="ru-RU" sz="4000" b="1" i="1" u="sng" dirty="0">
                <a:effectLst>
                  <a:outerShdw blurRad="38100" dist="38100" dir="2700000" algn="tl">
                    <a:srgbClr val="000000">
                      <a:alpha val="43137"/>
                    </a:srgbClr>
                  </a:outerShdw>
                </a:effectLst>
              </a:rPr>
              <a:t>Почему стоит выбрать продукцию  итальянской компании </a:t>
            </a:r>
            <a:r>
              <a:rPr lang="it-IT" sz="4000" b="1" i="1" u="sng" dirty="0">
                <a:effectLst>
                  <a:outerShdw blurRad="38100" dist="38100" dir="2700000" algn="tl">
                    <a:srgbClr val="000000">
                      <a:alpha val="43137"/>
                    </a:srgbClr>
                  </a:outerShdw>
                </a:effectLst>
              </a:rPr>
              <a:t>Orodent?</a:t>
            </a:r>
          </a:p>
        </p:txBody>
      </p:sp>
      <p:sp>
        <p:nvSpPr>
          <p:cNvPr id="11" name="Rettangolo 10">
            <a:extLst>
              <a:ext uri="{FF2B5EF4-FFF2-40B4-BE49-F238E27FC236}">
                <a16:creationId xmlns:a16="http://schemas.microsoft.com/office/drawing/2014/main" id="{50A8BCED-8AC6-131D-7B58-28FB54DED119}"/>
              </a:ext>
            </a:extLst>
          </p:cNvPr>
          <p:cNvSpPr/>
          <p:nvPr/>
        </p:nvSpPr>
        <p:spPr>
          <a:xfrm>
            <a:off x="5179760" y="2204864"/>
            <a:ext cx="6997541" cy="3108543"/>
          </a:xfrm>
          <a:prstGeom prst="rect">
            <a:avLst/>
          </a:prstGeom>
        </p:spPr>
        <p:txBody>
          <a:bodyPr wrap="square">
            <a:spAutoFit/>
          </a:bodyPr>
          <a:lstStyle/>
          <a:p>
            <a:pPr marL="685800" indent="-685800">
              <a:buFont typeface="Arial" panose="020B0604020202020204" pitchFamily="34" charset="0"/>
              <a:buChar char="•"/>
            </a:pPr>
            <a:r>
              <a:rPr lang="ru-RU" sz="2800" b="1" dirty="0">
                <a:effectLst>
                  <a:outerShdw blurRad="38100" dist="38100" dir="2700000" algn="tl">
                    <a:srgbClr val="000000">
                      <a:alpha val="43137"/>
                    </a:srgbClr>
                  </a:outerShdw>
                </a:effectLst>
              </a:rPr>
              <a:t>Безопасность</a:t>
            </a:r>
            <a:endParaRPr lang="it-IT" sz="2800" b="1" dirty="0">
              <a:effectLst>
                <a:outerShdw blurRad="38100" dist="38100" dir="2700000" algn="tl">
                  <a:srgbClr val="000000">
                    <a:alpha val="43137"/>
                  </a:srgbClr>
                </a:outerShdw>
              </a:effectLst>
            </a:endParaRPr>
          </a:p>
          <a:p>
            <a:pPr marL="685800" indent="-685800">
              <a:buFont typeface="Arial" panose="020B0604020202020204" pitchFamily="34" charset="0"/>
              <a:buChar char="•"/>
            </a:pPr>
            <a:r>
              <a:rPr lang="ru-RU" sz="2800" b="1" dirty="0">
                <a:effectLst>
                  <a:outerShdw blurRad="38100" dist="38100" dir="2700000" algn="tl">
                    <a:srgbClr val="000000">
                      <a:alpha val="43137"/>
                    </a:srgbClr>
                  </a:outerShdw>
                </a:effectLst>
              </a:rPr>
              <a:t>Надёжность</a:t>
            </a:r>
            <a:endParaRPr lang="it-IT" sz="2800" b="1" dirty="0">
              <a:effectLst>
                <a:outerShdw blurRad="38100" dist="38100" dir="2700000" algn="tl">
                  <a:srgbClr val="000000">
                    <a:alpha val="43137"/>
                  </a:srgbClr>
                </a:outerShdw>
              </a:effectLst>
            </a:endParaRPr>
          </a:p>
          <a:p>
            <a:pPr marL="685800" indent="-685800">
              <a:buFont typeface="Arial" panose="020B0604020202020204" pitchFamily="34" charset="0"/>
              <a:buChar char="•"/>
            </a:pPr>
            <a:r>
              <a:rPr lang="ru-RU" sz="2800" b="1" dirty="0">
                <a:effectLst>
                  <a:outerShdw blurRad="38100" dist="38100" dir="2700000" algn="tl">
                    <a:srgbClr val="000000">
                      <a:alpha val="43137"/>
                    </a:srgbClr>
                  </a:outerShdw>
                </a:effectLst>
              </a:rPr>
              <a:t>Качество</a:t>
            </a:r>
            <a:endParaRPr lang="it-IT" sz="2800" b="1" dirty="0">
              <a:effectLst>
                <a:outerShdw blurRad="38100" dist="38100" dir="2700000" algn="tl">
                  <a:srgbClr val="000000">
                    <a:alpha val="43137"/>
                  </a:srgbClr>
                </a:outerShdw>
              </a:effectLst>
            </a:endParaRPr>
          </a:p>
          <a:p>
            <a:pPr marL="685800" indent="-685800">
              <a:buFont typeface="Arial" panose="020B0604020202020204" pitchFamily="34" charset="0"/>
              <a:buChar char="•"/>
            </a:pPr>
            <a:r>
              <a:rPr lang="ru-RU" sz="2800" b="1" dirty="0">
                <a:effectLst>
                  <a:outerShdw blurRad="38100" dist="38100" dir="2700000" algn="tl">
                    <a:srgbClr val="000000">
                      <a:alpha val="43137"/>
                    </a:srgbClr>
                  </a:outerShdw>
                </a:effectLst>
              </a:rPr>
              <a:t>Сырье </a:t>
            </a:r>
            <a:r>
              <a:rPr lang="it-IT" sz="2800" b="1" dirty="0">
                <a:effectLst>
                  <a:outerShdw blurRad="38100" dist="38100" dir="2700000" algn="tl">
                    <a:srgbClr val="000000">
                      <a:alpha val="43137"/>
                    </a:srgbClr>
                  </a:outerShdw>
                </a:effectLst>
              </a:rPr>
              <a:t>Tosoh </a:t>
            </a:r>
          </a:p>
          <a:p>
            <a:pPr marL="685800" indent="-685800">
              <a:buFont typeface="Arial" panose="020B0604020202020204" pitchFamily="34" charset="0"/>
              <a:buChar char="•"/>
            </a:pPr>
            <a:r>
              <a:rPr lang="ru-RU" sz="2800" b="1" i="0" dirty="0">
                <a:effectLst/>
                <a:latin typeface="Century Gothic (Основной текст)"/>
              </a:rPr>
              <a:t>Программные курсы с возможностью посещения </a:t>
            </a:r>
            <a:r>
              <a:rPr lang="ru-RU" sz="2800" b="1" dirty="0">
                <a:latin typeface="Century Gothic (Основной текст)"/>
              </a:rPr>
              <a:t>других </a:t>
            </a:r>
            <a:r>
              <a:rPr lang="ru-RU" sz="2800" b="1" i="0" dirty="0">
                <a:effectLst/>
                <a:latin typeface="Century Gothic (Основной текст)"/>
              </a:rPr>
              <a:t>стран</a:t>
            </a:r>
            <a:endParaRPr lang="it-IT" sz="2800" b="1" dirty="0">
              <a:effectLst>
                <a:outerShdw blurRad="38100" dist="38100" dir="2700000" algn="tl">
                  <a:srgbClr val="000000">
                    <a:alpha val="43137"/>
                  </a:srgbClr>
                </a:outerShdw>
              </a:effectLst>
              <a:latin typeface="Century Gothic (Основной текст)"/>
            </a:endParaRPr>
          </a:p>
        </p:txBody>
      </p:sp>
    </p:spTree>
    <p:extLst>
      <p:ext uri="{BB962C8B-B14F-4D97-AF65-F5344CB8AC3E}">
        <p14:creationId xmlns:p14="http://schemas.microsoft.com/office/powerpoint/2010/main" val="37934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ottotitolo 9">
            <a:extLst>
              <a:ext uri="{FF2B5EF4-FFF2-40B4-BE49-F238E27FC236}">
                <a16:creationId xmlns:a16="http://schemas.microsoft.com/office/drawing/2014/main" id="{1307E45F-402B-5B46-95BD-D507ED066A8B}"/>
              </a:ext>
            </a:extLst>
          </p:cNvPr>
          <p:cNvSpPr>
            <a:spLocks noGrp="1"/>
          </p:cNvSpPr>
          <p:nvPr>
            <p:ph type="subTitle" idx="1"/>
          </p:nvPr>
        </p:nvSpPr>
        <p:spPr>
          <a:xfrm>
            <a:off x="4798268" y="464304"/>
            <a:ext cx="6891207" cy="5929391"/>
          </a:xfrm>
        </p:spPr>
        <p:txBody>
          <a:bodyPr>
            <a:normAutofit fontScale="92500" lnSpcReduction="10000"/>
          </a:bodyPr>
          <a:lstStyle/>
          <a:p>
            <a:pPr algn="l"/>
            <a:r>
              <a:rPr lang="ru-RU" sz="1800" b="0" i="0" dirty="0">
                <a:solidFill>
                  <a:schemeClr val="tx1"/>
                </a:solidFill>
                <a:effectLst/>
                <a:latin typeface="+mj-lt"/>
              </a:rPr>
              <a:t>Измельченный материал  предварительно спечен, и по этой причине конструкция не подвергается усадке до достижения температуры 930°C </a:t>
            </a:r>
          </a:p>
          <a:p>
            <a:pPr algn="l"/>
            <a:endParaRPr lang="ru-RU" sz="1800" dirty="0">
              <a:solidFill>
                <a:srgbClr val="000000"/>
              </a:solidFill>
              <a:effectLst/>
              <a:latin typeface="+mj-lt"/>
            </a:endParaRPr>
          </a:p>
          <a:p>
            <a:pPr algn="l"/>
            <a:r>
              <a:rPr lang="ru-RU" sz="1800" b="0" i="0" dirty="0">
                <a:solidFill>
                  <a:schemeClr val="tx1"/>
                </a:solidFill>
                <a:effectLst/>
                <a:latin typeface="+mj-lt"/>
              </a:rPr>
              <a:t>По мере повышения температуры (от 930°C) необходимо регулировать температурный режим  в зависимости от толщины, чтобы добиться равномерного нагрева и трехмерной усадки.</a:t>
            </a:r>
            <a:endParaRPr lang="en-US" sz="1800" b="0" i="0" dirty="0">
              <a:solidFill>
                <a:schemeClr val="tx1"/>
              </a:solidFill>
              <a:effectLst/>
              <a:latin typeface="+mj-lt"/>
            </a:endParaRPr>
          </a:p>
          <a:p>
            <a:pPr algn="l"/>
            <a:r>
              <a:rPr lang="ru-RU" sz="1800" b="0" i="0" dirty="0">
                <a:solidFill>
                  <a:schemeClr val="tx1"/>
                </a:solidFill>
                <a:effectLst/>
                <a:latin typeface="+mj-lt"/>
              </a:rPr>
              <a:t>Слишком высокий температурный показатель может привести к </a:t>
            </a:r>
            <a:r>
              <a:rPr lang="it-IT" sz="1800" dirty="0">
                <a:solidFill>
                  <a:schemeClr val="tx1"/>
                </a:solidFill>
                <a:latin typeface="+mj-lt"/>
              </a:rPr>
              <a:t>:</a:t>
            </a:r>
          </a:p>
          <a:p>
            <a:pPr marL="285664" indent="-285664" algn="l">
              <a:buFont typeface="Arial" panose="020B0604020202020204" pitchFamily="34" charset="0"/>
              <a:buChar char="•"/>
            </a:pPr>
            <a:r>
              <a:rPr lang="ru-RU" sz="1800" b="0" i="0" dirty="0">
                <a:solidFill>
                  <a:schemeClr val="tx1"/>
                </a:solidFill>
                <a:effectLst/>
                <a:latin typeface="+mj-lt"/>
              </a:rPr>
              <a:t>возникновению напряжений, которые подвергают протез риску потери точности, а в наиболее серьезных случаях приводят к переломам, которые могут возникнуть  после спекания и функционирования в полости </a:t>
            </a:r>
            <a:r>
              <a:rPr lang="ru-RU" sz="1800" b="0" i="0" dirty="0" err="1">
                <a:solidFill>
                  <a:schemeClr val="tx1"/>
                </a:solidFill>
                <a:effectLst/>
                <a:latin typeface="+mj-lt"/>
              </a:rPr>
              <a:t>рта</a:t>
            </a:r>
            <a:r>
              <a:rPr lang="ru-RU" sz="1800" b="0" i="0" dirty="0" err="1">
                <a:solidFill>
                  <a:srgbClr val="000000"/>
                </a:solidFill>
                <a:effectLst/>
                <a:latin typeface="+mj-lt"/>
              </a:rPr>
              <a:t>или</a:t>
            </a:r>
            <a:r>
              <a:rPr lang="ru-RU" sz="1800" b="0" i="0" dirty="0">
                <a:solidFill>
                  <a:srgbClr val="000000"/>
                </a:solidFill>
                <a:effectLst/>
                <a:latin typeface="+mj-lt"/>
              </a:rPr>
              <a:t> во рту.</a:t>
            </a:r>
            <a:endParaRPr lang="de-DE" sz="1800" b="0" i="0" dirty="0">
              <a:solidFill>
                <a:srgbClr val="000000"/>
              </a:solidFill>
              <a:effectLst/>
              <a:latin typeface="+mj-lt"/>
            </a:endParaRPr>
          </a:p>
          <a:p>
            <a:pPr marL="285664" indent="-285664" algn="l">
              <a:buFont typeface="Arial" panose="020B0604020202020204" pitchFamily="34" charset="0"/>
              <a:buChar char="•"/>
            </a:pPr>
            <a:r>
              <a:rPr lang="ru-RU" sz="1800" b="0" i="0" dirty="0">
                <a:solidFill>
                  <a:schemeClr val="tx1"/>
                </a:solidFill>
                <a:effectLst/>
                <a:latin typeface="+mj-lt"/>
              </a:rPr>
              <a:t>неполной потере пористости, что снижает прозрачность (результат - непрозрачность и/или пятнистость</a:t>
            </a:r>
            <a:r>
              <a:rPr lang="ru-RU" sz="1800" dirty="0">
                <a:solidFill>
                  <a:schemeClr val="tx1"/>
                </a:solidFill>
                <a:effectLst/>
                <a:latin typeface="+mj-lt"/>
              </a:rPr>
              <a:t>)</a:t>
            </a:r>
            <a:r>
              <a:rPr lang="ru-RU" sz="1800" b="0" i="0" dirty="0">
                <a:solidFill>
                  <a:srgbClr val="000000"/>
                </a:solidFill>
                <a:effectLst/>
                <a:latin typeface="+mj-lt"/>
              </a:rPr>
              <a:t>).</a:t>
            </a:r>
            <a:endParaRPr lang="de-DE" sz="1800" b="0" i="0" dirty="0">
              <a:solidFill>
                <a:srgbClr val="000000"/>
              </a:solidFill>
              <a:effectLst/>
              <a:latin typeface="+mj-lt"/>
            </a:endParaRPr>
          </a:p>
          <a:p>
            <a:pPr marL="285664" indent="-285664" algn="l">
              <a:buFont typeface="Arial" panose="020B0604020202020204" pitchFamily="34" charset="0"/>
              <a:buChar char="•"/>
            </a:pPr>
            <a:r>
              <a:rPr lang="ru-RU" sz="1800" b="0" i="0" dirty="0">
                <a:solidFill>
                  <a:schemeClr val="tx1"/>
                </a:solidFill>
                <a:effectLst/>
                <a:latin typeface="+mj-lt"/>
              </a:rPr>
              <a:t>ограничению прочности протеза на изгиб</a:t>
            </a:r>
            <a:endParaRPr lang="de-DE" sz="1800" b="0" i="0" dirty="0">
              <a:solidFill>
                <a:schemeClr val="tx1"/>
              </a:solidFill>
              <a:effectLst/>
              <a:latin typeface="+mj-lt"/>
            </a:endParaRPr>
          </a:p>
          <a:p>
            <a:pPr algn="l"/>
            <a:r>
              <a:rPr lang="ru-RU" sz="1900" b="0" i="0" dirty="0">
                <a:solidFill>
                  <a:schemeClr val="tx1"/>
                </a:solidFill>
                <a:effectLst/>
                <a:latin typeface="+mj-lt"/>
              </a:rPr>
              <a:t>Те же неудобства возникают и при быстром спекании, которое рекомендуется только для одиночных коронок однородной толщины в отличие от мостовидных протезов, которые перемежаются цельными коронками.</a:t>
            </a:r>
            <a:endParaRPr lang="en-US" sz="1900" dirty="0">
              <a:solidFill>
                <a:schemeClr val="tx1"/>
              </a:solidFill>
              <a:latin typeface="+mj-lt"/>
            </a:endParaRPr>
          </a:p>
          <a:p>
            <a:pPr marL="285664" indent="-285664" algn="l">
              <a:buFont typeface="Arial" panose="020B0604020202020204" pitchFamily="34" charset="0"/>
              <a:buChar char="•"/>
            </a:pPr>
            <a:endParaRPr lang="it-IT" sz="1400" dirty="0"/>
          </a:p>
        </p:txBody>
      </p:sp>
      <p:pic>
        <p:nvPicPr>
          <p:cNvPr id="2" name="Segnaposto contenuto 4">
            <a:extLst>
              <a:ext uri="{FF2B5EF4-FFF2-40B4-BE49-F238E27FC236}">
                <a16:creationId xmlns:a16="http://schemas.microsoft.com/office/drawing/2014/main" id="{2ED65E6D-8588-2BAC-7C22-DB7218850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756" y="231501"/>
            <a:ext cx="4218265" cy="6394998"/>
          </a:xfrm>
          <a:prstGeom prst="rect">
            <a:avLst/>
          </a:prstGeom>
        </p:spPr>
      </p:pic>
    </p:spTree>
    <p:extLst>
      <p:ext uri="{BB962C8B-B14F-4D97-AF65-F5344CB8AC3E}">
        <p14:creationId xmlns:p14="http://schemas.microsoft.com/office/powerpoint/2010/main" val="9705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14AC62-575D-4D89-9C7B-49802E9D896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636486-5FA0-44BD-A55D-9C5E5703D2A6}"/>
              </a:ext>
            </a:extLst>
          </p:cNvPr>
          <p:cNvSpPr>
            <a:spLocks noGrp="1"/>
          </p:cNvSpPr>
          <p:nvPr>
            <p:ph sz="half" idx="1"/>
          </p:nvPr>
        </p:nvSpPr>
        <p:spPr/>
        <p:txBody>
          <a:bodyPr/>
          <a:lstStyle/>
          <a:p>
            <a:endParaRPr lang="it-IT"/>
          </a:p>
        </p:txBody>
      </p:sp>
      <p:sp>
        <p:nvSpPr>
          <p:cNvPr id="4" name="Segnaposto contenuto 3">
            <a:extLst>
              <a:ext uri="{FF2B5EF4-FFF2-40B4-BE49-F238E27FC236}">
                <a16:creationId xmlns:a16="http://schemas.microsoft.com/office/drawing/2014/main" id="{63E67CA6-755E-424C-A383-41C485FC8138}"/>
              </a:ext>
            </a:extLst>
          </p:cNvPr>
          <p:cNvSpPr>
            <a:spLocks noGrp="1"/>
          </p:cNvSpPr>
          <p:nvPr>
            <p:ph sz="half" idx="2"/>
          </p:nvPr>
        </p:nvSpPr>
        <p:spPr/>
        <p:txBody>
          <a:bodyPr/>
          <a:lstStyle/>
          <a:p>
            <a:endParaRPr lang="it-IT"/>
          </a:p>
        </p:txBody>
      </p:sp>
      <p:pic>
        <p:nvPicPr>
          <p:cNvPr id="5" name="Immagine 4">
            <a:extLst>
              <a:ext uri="{FF2B5EF4-FFF2-40B4-BE49-F238E27FC236}">
                <a16:creationId xmlns:a16="http://schemas.microsoft.com/office/drawing/2014/main" id="{874996DC-2F28-41C1-B60C-1C08E0F3EA28}"/>
              </a:ext>
            </a:extLst>
          </p:cNvPr>
          <p:cNvPicPr>
            <a:picLocks noChangeAspect="1"/>
          </p:cNvPicPr>
          <p:nvPr/>
        </p:nvPicPr>
        <p:blipFill>
          <a:blip r:embed="rId2"/>
          <a:stretch>
            <a:fillRect/>
          </a:stretch>
        </p:blipFill>
        <p:spPr>
          <a:xfrm>
            <a:off x="0" y="-117394"/>
            <a:ext cx="12192153" cy="7092788"/>
          </a:xfrm>
          <a:prstGeom prst="rect">
            <a:avLst/>
          </a:prstGeom>
        </p:spPr>
      </p:pic>
      <p:sp>
        <p:nvSpPr>
          <p:cNvPr id="6" name="Rettangolo 5">
            <a:extLst>
              <a:ext uri="{FF2B5EF4-FFF2-40B4-BE49-F238E27FC236}">
                <a16:creationId xmlns:a16="http://schemas.microsoft.com/office/drawing/2014/main" id="{DC9058BB-EB69-4912-9371-92DD02AFE9CF}"/>
              </a:ext>
            </a:extLst>
          </p:cNvPr>
          <p:cNvSpPr/>
          <p:nvPr/>
        </p:nvSpPr>
        <p:spPr>
          <a:xfrm>
            <a:off x="333772" y="1162402"/>
            <a:ext cx="11665296" cy="1323439"/>
          </a:xfrm>
          <a:prstGeom prst="rect">
            <a:avLst/>
          </a:prstGeom>
        </p:spPr>
        <p:txBody>
          <a:bodyPr wrap="square">
            <a:spAutoFit/>
          </a:bodyPr>
          <a:lstStyle/>
          <a:p>
            <a:pPr marL="285750" indent="-285750">
              <a:buFont typeface="Arial" panose="020B0604020202020204" pitchFamily="34" charset="0"/>
              <a:buChar char="•"/>
            </a:pPr>
            <a:r>
              <a:rPr lang="ru-RU" sz="2000" b="0" i="0" dirty="0">
                <a:effectLst/>
                <a:latin typeface="+mj-lt"/>
              </a:rPr>
              <a:t>На алюминиевые сферы можно поместить до 5 элементов </a:t>
            </a:r>
            <a:endParaRPr lang="en-US" sz="2000" b="0" i="0" dirty="0">
              <a:effectLst/>
              <a:latin typeface="+mj-lt"/>
            </a:endParaRPr>
          </a:p>
          <a:p>
            <a:pPr marL="285750" indent="-285750">
              <a:buFont typeface="Arial" panose="020B0604020202020204" pitchFamily="34" charset="0"/>
              <a:buChar char="•"/>
            </a:pPr>
            <a:r>
              <a:rPr lang="ru-RU" sz="2000" b="0" i="0" dirty="0">
                <a:effectLst/>
                <a:latin typeface="+mj-lt"/>
              </a:rPr>
              <a:t>Для облегчения спекания изделий большей толщины размещайте их </a:t>
            </a:r>
            <a:r>
              <a:rPr lang="ru-RU" sz="2000" dirty="0">
                <a:latin typeface="+mj-lt"/>
              </a:rPr>
              <a:t>буграми</a:t>
            </a:r>
            <a:r>
              <a:rPr lang="ru-RU" sz="2000" b="0" i="0" dirty="0">
                <a:effectLst/>
                <a:latin typeface="+mj-lt"/>
              </a:rPr>
              <a:t> вверх </a:t>
            </a:r>
            <a:endParaRPr lang="en-US" sz="2000" b="0" i="0" dirty="0">
              <a:effectLst/>
              <a:latin typeface="+mj-lt"/>
            </a:endParaRPr>
          </a:p>
          <a:p>
            <a:pPr marL="285750" indent="-285750">
              <a:buFont typeface="Arial" panose="020B0604020202020204" pitchFamily="34" charset="0"/>
              <a:buChar char="•"/>
            </a:pPr>
            <a:r>
              <a:rPr lang="ru-RU" sz="2000" b="0" i="0" dirty="0">
                <a:effectLst/>
                <a:latin typeface="+mj-lt"/>
              </a:rPr>
              <a:t>Для лучше</a:t>
            </a:r>
            <a:r>
              <a:rPr lang="ru-RU" sz="2000" dirty="0">
                <a:latin typeface="+mj-lt"/>
              </a:rPr>
              <a:t>й</a:t>
            </a:r>
            <a:r>
              <a:rPr lang="ru-RU" sz="2000" b="0" i="0" dirty="0">
                <a:effectLst/>
                <a:latin typeface="+mj-lt"/>
              </a:rPr>
              <a:t> теплоотдачи рекомендуется приподнять контейнер с элементами </a:t>
            </a:r>
          </a:p>
          <a:p>
            <a:pPr marL="285750" indent="-285750">
              <a:buFont typeface="Arial" panose="020B0604020202020204" pitchFamily="34" charset="0"/>
              <a:buChar char="•"/>
            </a:pPr>
            <a:r>
              <a:rPr lang="ru-RU" sz="2000" b="0" i="0" dirty="0">
                <a:effectLst/>
                <a:latin typeface="+mj-lt"/>
              </a:rPr>
              <a:t>Коннекторы должны иметь максимальный диаметр 2 мм</a:t>
            </a:r>
            <a:endParaRPr lang="it-IT" sz="2000" dirty="0">
              <a:effectLst>
                <a:outerShdw blurRad="38100" dist="38100" dir="2700000" algn="tl">
                  <a:srgbClr val="000000">
                    <a:alpha val="43137"/>
                  </a:srgbClr>
                </a:outerShdw>
              </a:effectLst>
              <a:latin typeface="+mj-lt"/>
            </a:endParaRPr>
          </a:p>
        </p:txBody>
      </p:sp>
      <p:pic>
        <p:nvPicPr>
          <p:cNvPr id="8" name="Immagine 7">
            <a:extLst>
              <a:ext uri="{FF2B5EF4-FFF2-40B4-BE49-F238E27FC236}">
                <a16:creationId xmlns:a16="http://schemas.microsoft.com/office/drawing/2014/main" id="{89781C67-2C94-4049-9150-55B910E79E6D}"/>
              </a:ext>
            </a:extLst>
          </p:cNvPr>
          <p:cNvPicPr>
            <a:picLocks noChangeAspect="1"/>
          </p:cNvPicPr>
          <p:nvPr/>
        </p:nvPicPr>
        <p:blipFill rotWithShape="1">
          <a:blip r:embed="rId3"/>
          <a:srcRect l="4165" t="3099" r="3012" b="802"/>
          <a:stretch/>
        </p:blipFill>
        <p:spPr>
          <a:xfrm rot="16200000">
            <a:off x="1718317" y="2664393"/>
            <a:ext cx="3006807" cy="4161207"/>
          </a:xfrm>
          <a:prstGeom prst="rect">
            <a:avLst/>
          </a:prstGeom>
        </p:spPr>
      </p:pic>
      <p:pic>
        <p:nvPicPr>
          <p:cNvPr id="9" name="Immagine 8">
            <a:extLst>
              <a:ext uri="{FF2B5EF4-FFF2-40B4-BE49-F238E27FC236}">
                <a16:creationId xmlns:a16="http://schemas.microsoft.com/office/drawing/2014/main" id="{FEAD97DC-F82A-490D-A1DB-C77388587C43}"/>
              </a:ext>
            </a:extLst>
          </p:cNvPr>
          <p:cNvPicPr>
            <a:picLocks noChangeAspect="1"/>
          </p:cNvPicPr>
          <p:nvPr/>
        </p:nvPicPr>
        <p:blipFill rotWithShape="1">
          <a:blip r:embed="rId4"/>
          <a:srcRect l="1903" t="1969" r="2378" b="14077"/>
          <a:stretch/>
        </p:blipFill>
        <p:spPr>
          <a:xfrm>
            <a:off x="7102523" y="3193727"/>
            <a:ext cx="3528393" cy="3054673"/>
          </a:xfrm>
          <a:prstGeom prst="rect">
            <a:avLst/>
          </a:prstGeom>
        </p:spPr>
      </p:pic>
      <p:sp>
        <p:nvSpPr>
          <p:cNvPr id="10" name="CasellaDiTesto 9">
            <a:extLst>
              <a:ext uri="{FF2B5EF4-FFF2-40B4-BE49-F238E27FC236}">
                <a16:creationId xmlns:a16="http://schemas.microsoft.com/office/drawing/2014/main" id="{B14B1FC7-8559-4F73-B27D-4948368FFD99}"/>
              </a:ext>
            </a:extLst>
          </p:cNvPr>
          <p:cNvSpPr txBox="1"/>
          <p:nvPr/>
        </p:nvSpPr>
        <p:spPr>
          <a:xfrm>
            <a:off x="803692" y="117213"/>
            <a:ext cx="10425905" cy="1077218"/>
          </a:xfrm>
          <a:prstGeom prst="rect">
            <a:avLst/>
          </a:prstGeom>
          <a:noFill/>
        </p:spPr>
        <p:txBody>
          <a:bodyPr wrap="square" rtlCol="0">
            <a:spAutoFit/>
          </a:bodyPr>
          <a:lstStyle/>
          <a:p>
            <a:r>
              <a:rPr lang="ru-RU" sz="2800" b="1" i="1" u="sng" dirty="0">
                <a:effectLst>
                  <a:outerShdw blurRad="38100" dist="38100" dir="2700000" algn="tl">
                    <a:srgbClr val="000000">
                      <a:alpha val="43137"/>
                    </a:srgbClr>
                  </a:outerShdw>
                </a:effectLst>
                <a:latin typeface="+mj-lt"/>
              </a:rPr>
              <a:t> </a:t>
            </a:r>
            <a:r>
              <a:rPr lang="ru-RU" sz="2800" b="1" i="1" u="sng" dirty="0">
                <a:effectLst/>
                <a:latin typeface="+mj-lt"/>
              </a:rPr>
              <a:t>НЕКОТОРЫЕ МЕРЫ ПРЕДОСТОРОЖНОСТИ </a:t>
            </a:r>
            <a:r>
              <a:rPr lang="it-IT" sz="2800" b="1" i="1" u="sng" dirty="0">
                <a:effectLst>
                  <a:outerShdw blurRad="38100" dist="38100" dir="2700000" algn="tl">
                    <a:srgbClr val="000000">
                      <a:alpha val="43137"/>
                    </a:srgbClr>
                  </a:outerShdw>
                </a:effectLst>
                <a:latin typeface="+mj-lt"/>
              </a:rPr>
              <a:t>:</a:t>
            </a:r>
          </a:p>
          <a:p>
            <a:endParaRPr lang="it-IT" b="1" i="1" u="sng" dirty="0">
              <a:effectLst>
                <a:outerShdw blurRad="38100" dist="38100" dir="2700000" algn="tl">
                  <a:srgbClr val="000000">
                    <a:alpha val="43137"/>
                  </a:srgbClr>
                </a:outerShdw>
              </a:effectLst>
            </a:endParaRPr>
          </a:p>
          <a:p>
            <a:endParaRPr lang="it-IT" dirty="0"/>
          </a:p>
        </p:txBody>
      </p:sp>
    </p:spTree>
    <p:extLst>
      <p:ext uri="{BB962C8B-B14F-4D97-AF65-F5344CB8AC3E}">
        <p14:creationId xmlns:p14="http://schemas.microsoft.com/office/powerpoint/2010/main" val="383814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25C0DB-4549-4058-A3D4-CD41C33C957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A1319C4-7173-4603-86BB-9CD54DD37E5D}"/>
              </a:ext>
            </a:extLst>
          </p:cNvPr>
          <p:cNvSpPr>
            <a:spLocks noGrp="1"/>
          </p:cNvSpPr>
          <p:nvPr>
            <p:ph sz="half" idx="1"/>
          </p:nvPr>
        </p:nvSpPr>
        <p:spPr/>
        <p:txBody>
          <a:bodyPr/>
          <a:lstStyle/>
          <a:p>
            <a:endParaRPr lang="it-IT"/>
          </a:p>
        </p:txBody>
      </p:sp>
      <p:sp>
        <p:nvSpPr>
          <p:cNvPr id="4" name="Segnaposto contenuto 3">
            <a:extLst>
              <a:ext uri="{FF2B5EF4-FFF2-40B4-BE49-F238E27FC236}">
                <a16:creationId xmlns:a16="http://schemas.microsoft.com/office/drawing/2014/main" id="{6FA87029-DA65-4678-A6A6-616DE45A1F92}"/>
              </a:ext>
            </a:extLst>
          </p:cNvPr>
          <p:cNvSpPr>
            <a:spLocks noGrp="1"/>
          </p:cNvSpPr>
          <p:nvPr>
            <p:ph sz="half" idx="2"/>
          </p:nvPr>
        </p:nvSpPr>
        <p:spPr/>
        <p:txBody>
          <a:bodyPr/>
          <a:lstStyle/>
          <a:p>
            <a:endParaRPr lang="it-IT"/>
          </a:p>
        </p:txBody>
      </p:sp>
      <p:pic>
        <p:nvPicPr>
          <p:cNvPr id="5" name="Immagine 4">
            <a:extLst>
              <a:ext uri="{FF2B5EF4-FFF2-40B4-BE49-F238E27FC236}">
                <a16:creationId xmlns:a16="http://schemas.microsoft.com/office/drawing/2014/main" id="{0FEFC3F6-7645-48DA-9D6B-DA0B5D73E713}"/>
              </a:ext>
            </a:extLst>
          </p:cNvPr>
          <p:cNvPicPr>
            <a:picLocks noChangeAspect="1"/>
          </p:cNvPicPr>
          <p:nvPr/>
        </p:nvPicPr>
        <p:blipFill>
          <a:blip r:embed="rId2"/>
          <a:stretch>
            <a:fillRect/>
          </a:stretch>
        </p:blipFill>
        <p:spPr>
          <a:xfrm>
            <a:off x="0" y="0"/>
            <a:ext cx="12192153" cy="7092788"/>
          </a:xfrm>
          <a:prstGeom prst="rect">
            <a:avLst/>
          </a:prstGeom>
        </p:spPr>
      </p:pic>
      <p:sp>
        <p:nvSpPr>
          <p:cNvPr id="6" name="Rettangolo 5">
            <a:extLst>
              <a:ext uri="{FF2B5EF4-FFF2-40B4-BE49-F238E27FC236}">
                <a16:creationId xmlns:a16="http://schemas.microsoft.com/office/drawing/2014/main" id="{1490CF9C-D379-46AB-840A-06C3704F6804}"/>
              </a:ext>
            </a:extLst>
          </p:cNvPr>
          <p:cNvSpPr/>
          <p:nvPr/>
        </p:nvSpPr>
        <p:spPr>
          <a:xfrm>
            <a:off x="-173109" y="457200"/>
            <a:ext cx="328936" cy="707886"/>
          </a:xfrm>
          <a:prstGeom prst="rect">
            <a:avLst/>
          </a:prstGeom>
        </p:spPr>
        <p:txBody>
          <a:bodyPr wrap="none">
            <a:spAutoFit/>
          </a:bodyPr>
          <a:lstStyle/>
          <a:p>
            <a:r>
              <a:rPr lang="it-IT" sz="4000" b="1" i="1" u="sng" dirty="0">
                <a:effectLst>
                  <a:outerShdw blurRad="38100" dist="38100" dir="2700000" algn="tl">
                    <a:srgbClr val="000000">
                      <a:alpha val="43137"/>
                    </a:srgbClr>
                  </a:outerShdw>
                </a:effectLst>
              </a:rPr>
              <a:t>:</a:t>
            </a:r>
            <a:endParaRPr lang="it-IT" sz="4000" dirty="0"/>
          </a:p>
        </p:txBody>
      </p:sp>
      <p:sp>
        <p:nvSpPr>
          <p:cNvPr id="7" name="CasellaDiTesto 6">
            <a:extLst>
              <a:ext uri="{FF2B5EF4-FFF2-40B4-BE49-F238E27FC236}">
                <a16:creationId xmlns:a16="http://schemas.microsoft.com/office/drawing/2014/main" id="{4112CB3B-8794-4974-96C1-767FBCBB9D6F}"/>
              </a:ext>
            </a:extLst>
          </p:cNvPr>
          <p:cNvSpPr txBox="1"/>
          <p:nvPr/>
        </p:nvSpPr>
        <p:spPr>
          <a:xfrm>
            <a:off x="552380" y="909804"/>
            <a:ext cx="11233249" cy="2308324"/>
          </a:xfrm>
          <a:prstGeom prst="rect">
            <a:avLst/>
          </a:prstGeom>
          <a:noFill/>
        </p:spPr>
        <p:txBody>
          <a:bodyPr wrap="square" rtlCol="0">
            <a:spAutoFit/>
          </a:bodyPr>
          <a:lstStyle/>
          <a:p>
            <a:pPr marL="285750" indent="-285750">
              <a:buFont typeface="Arial" panose="020B0604020202020204" pitchFamily="34" charset="0"/>
              <a:buChar char="•"/>
            </a:pPr>
            <a:r>
              <a:rPr lang="ru-RU" b="0" i="0" dirty="0">
                <a:effectLst/>
                <a:latin typeface="+mj-lt"/>
              </a:rPr>
              <a:t>Рекомендуется</a:t>
            </a:r>
            <a:r>
              <a:rPr lang="en-US" b="0" i="0" dirty="0">
                <a:effectLst/>
                <a:latin typeface="+mj-lt"/>
              </a:rPr>
              <a:t> </a:t>
            </a:r>
            <a:r>
              <a:rPr lang="ru-RU" b="0" i="0" dirty="0">
                <a:effectLst/>
                <a:latin typeface="+mj-lt"/>
              </a:rPr>
              <a:t>располагать </a:t>
            </a:r>
            <a:r>
              <a:rPr lang="ru-RU" dirty="0">
                <a:latin typeface="+mj-lt"/>
              </a:rPr>
              <a:t>коронки </a:t>
            </a:r>
            <a:r>
              <a:rPr lang="ru-RU" b="0" i="0" dirty="0">
                <a:effectLst/>
                <a:latin typeface="+mj-lt"/>
              </a:rPr>
              <a:t> параллельно резисторам на равном расстоянии от них </a:t>
            </a:r>
          </a:p>
          <a:p>
            <a:pPr marL="285750" indent="-285750">
              <a:buFont typeface="Arial" panose="020B0604020202020204" pitchFamily="34" charset="0"/>
              <a:buChar char="•"/>
            </a:pPr>
            <a:r>
              <a:rPr lang="ru-RU" b="0" i="0" dirty="0">
                <a:effectLst/>
                <a:latin typeface="+mj-lt"/>
              </a:rPr>
              <a:t>В дополнение к 6 элементам, на этапе проектирования необходимо предусмотреть стабилизатор (рамку) толщиной менее 5 мм, возможно, с углублениями </a:t>
            </a:r>
            <a:r>
              <a:rPr lang="en-US" b="0" i="0" dirty="0">
                <a:effectLst/>
                <a:latin typeface="+mj-lt"/>
              </a:rPr>
              <a:t> </a:t>
            </a:r>
            <a:endParaRPr lang="ru-RU" b="0" i="0" dirty="0">
              <a:effectLst/>
              <a:latin typeface="+mj-lt"/>
            </a:endParaRPr>
          </a:p>
          <a:p>
            <a:pPr marL="285750" indent="-285750">
              <a:buFont typeface="Arial" panose="020B0604020202020204" pitchFamily="34" charset="0"/>
              <a:buChar char="•"/>
            </a:pPr>
            <a:r>
              <a:rPr lang="en-US" b="0" i="0" dirty="0">
                <a:effectLst/>
                <a:latin typeface="+mj-lt"/>
              </a:rPr>
              <a:t> </a:t>
            </a:r>
            <a:r>
              <a:rPr lang="ru-RU" b="0" i="0" dirty="0">
                <a:effectLst/>
                <a:latin typeface="+mj-lt"/>
              </a:rPr>
              <a:t>Прочные, толстые стабилизаторы могут вызвать деформацию или структурное повреждение конструкции (в наиболее критических случаях). </a:t>
            </a:r>
            <a:endParaRPr lang="en-US" b="0" i="0" dirty="0">
              <a:effectLst/>
              <a:latin typeface="+mj-lt"/>
            </a:endParaRPr>
          </a:p>
          <a:p>
            <a:pPr marL="285750" indent="-285750">
              <a:buFont typeface="Arial" panose="020B0604020202020204" pitchFamily="34" charset="0"/>
              <a:buChar char="•"/>
            </a:pPr>
            <a:r>
              <a:rPr lang="ru-RU" b="0" i="0" dirty="0">
                <a:effectLst/>
                <a:latin typeface="+mj-lt"/>
              </a:rPr>
              <a:t>По возможности, рекомендуется проектировать конструкцию с коннектором, расположенными на элементах большей толщины (например, элементах без полостей)</a:t>
            </a:r>
            <a:endParaRPr lang="it-IT" dirty="0">
              <a:latin typeface="+mj-lt"/>
            </a:endParaRPr>
          </a:p>
        </p:txBody>
      </p:sp>
      <p:pic>
        <p:nvPicPr>
          <p:cNvPr id="8" name="Immagine 7">
            <a:extLst>
              <a:ext uri="{FF2B5EF4-FFF2-40B4-BE49-F238E27FC236}">
                <a16:creationId xmlns:a16="http://schemas.microsoft.com/office/drawing/2014/main" id="{1DA7C0A1-B5C0-400B-BC5F-6B164721780D}"/>
              </a:ext>
            </a:extLst>
          </p:cNvPr>
          <p:cNvPicPr>
            <a:picLocks noChangeAspect="1"/>
          </p:cNvPicPr>
          <p:nvPr/>
        </p:nvPicPr>
        <p:blipFill>
          <a:blip r:embed="rId3"/>
          <a:stretch>
            <a:fillRect/>
          </a:stretch>
        </p:blipFill>
        <p:spPr>
          <a:xfrm>
            <a:off x="909836" y="3850932"/>
            <a:ext cx="3223243" cy="2973745"/>
          </a:xfrm>
          <a:prstGeom prst="rect">
            <a:avLst/>
          </a:prstGeom>
        </p:spPr>
      </p:pic>
      <p:pic>
        <p:nvPicPr>
          <p:cNvPr id="9" name="Immagine 8">
            <a:extLst>
              <a:ext uri="{FF2B5EF4-FFF2-40B4-BE49-F238E27FC236}">
                <a16:creationId xmlns:a16="http://schemas.microsoft.com/office/drawing/2014/main" id="{20BE7B3A-0B20-4DD9-9D27-2B5A40A1BCE3}"/>
              </a:ext>
            </a:extLst>
          </p:cNvPr>
          <p:cNvPicPr>
            <a:picLocks noChangeAspect="1"/>
          </p:cNvPicPr>
          <p:nvPr/>
        </p:nvPicPr>
        <p:blipFill>
          <a:blip r:embed="rId4"/>
          <a:stretch>
            <a:fillRect/>
          </a:stretch>
        </p:blipFill>
        <p:spPr>
          <a:xfrm>
            <a:off x="7030516" y="3907598"/>
            <a:ext cx="3960054" cy="2956722"/>
          </a:xfrm>
          <a:prstGeom prst="rect">
            <a:avLst/>
          </a:prstGeom>
        </p:spPr>
      </p:pic>
      <p:sp>
        <p:nvSpPr>
          <p:cNvPr id="10" name="Freccia a destra 9">
            <a:extLst>
              <a:ext uri="{FF2B5EF4-FFF2-40B4-BE49-F238E27FC236}">
                <a16:creationId xmlns:a16="http://schemas.microsoft.com/office/drawing/2014/main" id="{6776B77B-E8F7-4FAE-AD9C-CC46CF6991D5}"/>
              </a:ext>
            </a:extLst>
          </p:cNvPr>
          <p:cNvSpPr/>
          <p:nvPr/>
        </p:nvSpPr>
        <p:spPr>
          <a:xfrm>
            <a:off x="4543887" y="4872592"/>
            <a:ext cx="1951128" cy="930424"/>
          </a:xfrm>
          <a:prstGeom prst="rightArrow">
            <a:avLst/>
          </a:prstGeom>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cene3d>
              <a:camera prst="orthographicFront"/>
              <a:lightRig rig="soft" dir="t">
                <a:rot lat="0" lon="0" rev="15600000"/>
              </a:lightRig>
            </a:scene3d>
            <a:sp3d extrusionH="57150" prstMaterial="softEdge">
              <a:bevelT w="25400" h="38100"/>
            </a:sp3d>
          </a:bodyPr>
          <a:lstStyle/>
          <a:p>
            <a:pPr algn="ctr"/>
            <a:endParaRPr lang="it-IT" b="1">
              <a:ln/>
              <a:solidFill>
                <a:schemeClr val="accent4"/>
              </a:solidFill>
            </a:endParaRPr>
          </a:p>
        </p:txBody>
      </p:sp>
      <p:sp>
        <p:nvSpPr>
          <p:cNvPr id="11" name="Rettangolo 5">
            <a:extLst>
              <a:ext uri="{FF2B5EF4-FFF2-40B4-BE49-F238E27FC236}">
                <a16:creationId xmlns:a16="http://schemas.microsoft.com/office/drawing/2014/main" id="{F98A91A2-C29D-44FB-8343-2DCE2D4C2B14}"/>
              </a:ext>
            </a:extLst>
          </p:cNvPr>
          <p:cNvSpPr/>
          <p:nvPr/>
        </p:nvSpPr>
        <p:spPr>
          <a:xfrm>
            <a:off x="3862164" y="-8768"/>
            <a:ext cx="3421129" cy="707886"/>
          </a:xfrm>
          <a:prstGeom prst="rect">
            <a:avLst/>
          </a:prstGeom>
        </p:spPr>
        <p:txBody>
          <a:bodyPr wrap="none">
            <a:spAutoFit/>
          </a:bodyPr>
          <a:lstStyle/>
          <a:p>
            <a:r>
              <a:rPr lang="it-IT" sz="3200" b="1" i="1" u="sng" dirty="0">
                <a:effectLst>
                  <a:outerShdw blurRad="38100" dist="38100" dir="2700000" algn="tl">
                    <a:srgbClr val="000000">
                      <a:alpha val="43137"/>
                    </a:srgbClr>
                  </a:outerShdw>
                </a:effectLst>
                <a:latin typeface="+mj-lt"/>
              </a:rPr>
              <a:t> </a:t>
            </a:r>
            <a:r>
              <a:rPr lang="ru-RU" sz="3200" b="1" i="1" u="sng" dirty="0">
                <a:effectLst>
                  <a:outerShdw blurRad="38100" dist="38100" dir="2700000" algn="tl">
                    <a:srgbClr val="000000">
                      <a:alpha val="43137"/>
                    </a:srgbClr>
                  </a:outerShdw>
                </a:effectLst>
                <a:latin typeface="+mj-lt"/>
              </a:rPr>
              <a:t>Спекание дуг</a:t>
            </a:r>
            <a:r>
              <a:rPr lang="ru-RU" sz="3200" b="1" i="1" u="sng" dirty="0">
                <a:effectLst/>
                <a:latin typeface="+mj-lt"/>
              </a:rPr>
              <a:t> </a:t>
            </a:r>
            <a:r>
              <a:rPr lang="it-IT" sz="4000" b="1" i="1" u="sng" dirty="0">
                <a:effectLst>
                  <a:outerShdw blurRad="38100" dist="38100" dir="2700000" algn="tl">
                    <a:srgbClr val="000000">
                      <a:alpha val="43137"/>
                    </a:srgbClr>
                  </a:outerShdw>
                </a:effectLst>
              </a:rPr>
              <a:t>:</a:t>
            </a:r>
            <a:endParaRPr lang="it-IT" sz="4000" dirty="0"/>
          </a:p>
        </p:txBody>
      </p:sp>
    </p:spTree>
    <p:extLst>
      <p:ext uri="{BB962C8B-B14F-4D97-AF65-F5344CB8AC3E}">
        <p14:creationId xmlns:p14="http://schemas.microsoft.com/office/powerpoint/2010/main" val="1860996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22CC39-48B1-A893-0F0B-F7570A486B0C}"/>
              </a:ext>
            </a:extLst>
          </p:cNvPr>
          <p:cNvSpPr>
            <a:spLocks noGrp="1"/>
          </p:cNvSpPr>
          <p:nvPr>
            <p:ph type="title"/>
          </p:nvPr>
        </p:nvSpPr>
        <p:spPr>
          <a:xfrm>
            <a:off x="1141116" y="609600"/>
            <a:ext cx="9903418" cy="947192"/>
          </a:xfrm>
        </p:spPr>
        <p:txBody>
          <a:bodyPr>
            <a:normAutofit/>
          </a:bodyPr>
          <a:lstStyle/>
          <a:p>
            <a:pPr algn="ctr"/>
            <a:r>
              <a:rPr lang="ru-RU" sz="2800" b="1" i="1" u="sng" dirty="0">
                <a:solidFill>
                  <a:schemeClr val="tx1"/>
                </a:solidFill>
                <a:effectLst/>
              </a:rPr>
              <a:t>Обычное или микроволновое спекание</a:t>
            </a:r>
            <a:r>
              <a:rPr lang="it-IT" sz="2800" b="1" i="1" u="sng" dirty="0">
                <a:solidFill>
                  <a:schemeClr val="tx1"/>
                </a:solidFill>
              </a:rPr>
              <a:t>?</a:t>
            </a:r>
          </a:p>
        </p:txBody>
      </p:sp>
      <p:sp>
        <p:nvSpPr>
          <p:cNvPr id="6" name="CasellaDiTesto 5">
            <a:extLst>
              <a:ext uri="{FF2B5EF4-FFF2-40B4-BE49-F238E27FC236}">
                <a16:creationId xmlns:a16="http://schemas.microsoft.com/office/drawing/2014/main" id="{337A3498-A987-7A85-7957-A07EC1F8C792}"/>
              </a:ext>
            </a:extLst>
          </p:cNvPr>
          <p:cNvSpPr txBox="1"/>
          <p:nvPr/>
        </p:nvSpPr>
        <p:spPr>
          <a:xfrm>
            <a:off x="4294212" y="1891568"/>
            <a:ext cx="7077534" cy="4524315"/>
          </a:xfrm>
          <a:prstGeom prst="rect">
            <a:avLst/>
          </a:prstGeom>
          <a:noFill/>
        </p:spPr>
        <p:txBody>
          <a:bodyPr wrap="square" rtlCol="0">
            <a:spAutoFit/>
          </a:bodyPr>
          <a:lstStyle/>
          <a:p>
            <a:r>
              <a:rPr lang="ru-RU" sz="2400" b="1" i="0" dirty="0">
                <a:effectLst/>
                <a:latin typeface="+mj-lt"/>
              </a:rPr>
              <a:t>Традиционное </a:t>
            </a:r>
            <a:r>
              <a:rPr lang="ru-RU" sz="2400" b="1" i="0" dirty="0" err="1">
                <a:effectLst/>
                <a:latin typeface="+mj-lt"/>
              </a:rPr>
              <a:t>сппекание</a:t>
            </a:r>
            <a:r>
              <a:rPr lang="ru-RU" sz="2400" b="0" i="0" dirty="0">
                <a:effectLst/>
                <a:latin typeface="+mj-lt"/>
              </a:rPr>
              <a:t>: тепло передается снаружи внутрь за счет теплопроводности, что создает проблемы, о которых мы говорили выше. </a:t>
            </a:r>
            <a:r>
              <a:rPr lang="ru-RU" sz="2400" b="1" i="0" dirty="0">
                <a:effectLst/>
                <a:latin typeface="+mj-lt"/>
              </a:rPr>
              <a:t>Микроволновая технология </a:t>
            </a:r>
            <a:r>
              <a:rPr lang="ru-RU" sz="2400" b="0" i="0" dirty="0">
                <a:effectLst/>
                <a:latin typeface="+mj-lt"/>
              </a:rPr>
              <a:t>значительно упрощает спекание: </a:t>
            </a:r>
          </a:p>
          <a:p>
            <a:endParaRPr lang="en-US" sz="2400" b="0" i="0" dirty="0">
              <a:effectLst/>
              <a:latin typeface="+mj-lt"/>
            </a:endParaRPr>
          </a:p>
          <a:p>
            <a:r>
              <a:rPr lang="ru-RU" sz="2400" dirty="0">
                <a:latin typeface="+mj-lt"/>
              </a:rPr>
              <a:t>д</a:t>
            </a:r>
            <a:r>
              <a:rPr lang="ru-RU" sz="2400" b="0" i="0" dirty="0">
                <a:effectLst/>
                <a:latin typeface="+mj-lt"/>
              </a:rPr>
              <a:t>иоксид циркония, поглощающая электромагнитную энергию, поляризуется и нагревается за счет диэлектрического нагрева.</a:t>
            </a:r>
            <a:endParaRPr lang="it-IT" sz="2400" dirty="0">
              <a:latin typeface="+mj-lt"/>
            </a:endParaRPr>
          </a:p>
          <a:p>
            <a:endParaRPr lang="it-IT" sz="2400" dirty="0"/>
          </a:p>
        </p:txBody>
      </p:sp>
      <p:pic>
        <p:nvPicPr>
          <p:cNvPr id="10" name="Immagine 9">
            <a:extLst>
              <a:ext uri="{FF2B5EF4-FFF2-40B4-BE49-F238E27FC236}">
                <a16:creationId xmlns:a16="http://schemas.microsoft.com/office/drawing/2014/main" id="{E9A739B4-2EE1-72B4-7F5A-E65B02FA34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116" y="2060848"/>
            <a:ext cx="2649040" cy="3771812"/>
          </a:xfrm>
          <a:prstGeom prst="rect">
            <a:avLst/>
          </a:prstGeom>
        </p:spPr>
      </p:pic>
    </p:spTree>
    <p:extLst>
      <p:ext uri="{BB962C8B-B14F-4D97-AF65-F5344CB8AC3E}">
        <p14:creationId xmlns:p14="http://schemas.microsoft.com/office/powerpoint/2010/main" val="34352715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21212B-D41F-AD42-75F2-F1ABDA86D389}"/>
              </a:ext>
            </a:extLst>
          </p:cNvPr>
          <p:cNvSpPr>
            <a:spLocks noGrp="1"/>
          </p:cNvSpPr>
          <p:nvPr>
            <p:ph type="title"/>
          </p:nvPr>
        </p:nvSpPr>
        <p:spPr>
          <a:xfrm>
            <a:off x="2422004" y="404664"/>
            <a:ext cx="6897512" cy="720080"/>
          </a:xfrm>
        </p:spPr>
        <p:txBody>
          <a:bodyPr>
            <a:normAutofit/>
          </a:bodyPr>
          <a:lstStyle/>
          <a:p>
            <a:pPr algn="ctr"/>
            <a:r>
              <a:rPr lang="ru-RU" sz="2800" b="1" i="1" dirty="0" err="1">
                <a:solidFill>
                  <a:schemeClr val="tx1"/>
                </a:solidFill>
                <a:effectLst/>
              </a:rPr>
              <a:t>ДИЭЛЕКТРИческая</a:t>
            </a:r>
            <a:r>
              <a:rPr lang="ru-RU" sz="2800" b="1" i="1" dirty="0">
                <a:solidFill>
                  <a:schemeClr val="tx1"/>
                </a:solidFill>
                <a:effectLst/>
              </a:rPr>
              <a:t>  поляризация</a:t>
            </a:r>
            <a:endParaRPr lang="it-IT" sz="2800" b="1" i="1" dirty="0">
              <a:solidFill>
                <a:schemeClr val="tx1"/>
              </a:solidFill>
            </a:endParaRPr>
          </a:p>
        </p:txBody>
      </p:sp>
      <p:sp>
        <p:nvSpPr>
          <p:cNvPr id="6" name="CasellaDiTesto 5">
            <a:extLst>
              <a:ext uri="{FF2B5EF4-FFF2-40B4-BE49-F238E27FC236}">
                <a16:creationId xmlns:a16="http://schemas.microsoft.com/office/drawing/2014/main" id="{C33642B9-EE6B-6422-08A3-9417D2DE7E95}"/>
              </a:ext>
            </a:extLst>
          </p:cNvPr>
          <p:cNvSpPr txBox="1"/>
          <p:nvPr/>
        </p:nvSpPr>
        <p:spPr>
          <a:xfrm>
            <a:off x="4510236" y="1459520"/>
            <a:ext cx="7056784" cy="4770537"/>
          </a:xfrm>
          <a:prstGeom prst="rect">
            <a:avLst/>
          </a:prstGeom>
          <a:noFill/>
        </p:spPr>
        <p:txBody>
          <a:bodyPr wrap="square" rtlCol="0">
            <a:spAutoFit/>
          </a:bodyPr>
          <a:lstStyle/>
          <a:p>
            <a:pPr algn="just"/>
            <a:r>
              <a:rPr lang="ru-RU" sz="2400" b="0" i="0" dirty="0">
                <a:effectLst/>
                <a:latin typeface="YS Text"/>
              </a:rPr>
              <a:t>Диоксид циркония - это электрический изолятор, молекулы которого при воздействии переменного электрического поля поляризуются, что приводит к увеличению их внутренней энергии, то есть температуры</a:t>
            </a:r>
            <a:r>
              <a:rPr lang="en-US" sz="2400" dirty="0"/>
              <a:t>.</a:t>
            </a:r>
          </a:p>
          <a:p>
            <a:pPr algn="just"/>
            <a:endParaRPr lang="it-IT" sz="2400" dirty="0"/>
          </a:p>
          <a:p>
            <a:pPr algn="just"/>
            <a:r>
              <a:rPr lang="ru-RU" sz="2000" b="0" i="0" dirty="0">
                <a:solidFill>
                  <a:srgbClr val="FFC000"/>
                </a:solidFill>
                <a:effectLst/>
                <a:latin typeface="+mj-lt"/>
              </a:rPr>
              <a:t>Преимущества: </a:t>
            </a:r>
          </a:p>
          <a:p>
            <a:pPr algn="just"/>
            <a:r>
              <a:rPr lang="ru-RU" sz="2000" dirty="0">
                <a:solidFill>
                  <a:srgbClr val="FFC000"/>
                </a:solidFill>
                <a:latin typeface="+mj-lt"/>
              </a:rPr>
              <a:t>* у</a:t>
            </a:r>
            <a:r>
              <a:rPr lang="ru-RU" sz="2000" b="0" i="0" dirty="0">
                <a:solidFill>
                  <a:srgbClr val="FFC000"/>
                </a:solidFill>
                <a:effectLst/>
                <a:latin typeface="+mj-lt"/>
              </a:rPr>
              <a:t>лучшенное качество структуры, которая будет компактной, стабильной, полупрозрачной и будет соответствовать цвету материала</a:t>
            </a:r>
            <a:r>
              <a:rPr lang="en-US" sz="2000" dirty="0">
                <a:solidFill>
                  <a:srgbClr val="FFC000"/>
                </a:solidFill>
                <a:latin typeface="+mj-lt"/>
              </a:rPr>
              <a:t>.</a:t>
            </a:r>
          </a:p>
          <a:p>
            <a:pPr algn="just"/>
            <a:endParaRPr lang="it-IT" sz="2000" dirty="0">
              <a:solidFill>
                <a:srgbClr val="FFC000"/>
              </a:solidFill>
              <a:latin typeface="+mj-lt"/>
            </a:endParaRPr>
          </a:p>
          <a:p>
            <a:pPr algn="just"/>
            <a:r>
              <a:rPr lang="ru-RU" sz="2000" dirty="0">
                <a:solidFill>
                  <a:srgbClr val="FFC000"/>
                </a:solidFill>
                <a:latin typeface="+mj-lt"/>
              </a:rPr>
              <a:t>* р</a:t>
            </a:r>
            <a:r>
              <a:rPr lang="ru-RU" sz="2000" b="0" i="0" dirty="0">
                <a:solidFill>
                  <a:srgbClr val="FFC000"/>
                </a:solidFill>
                <a:effectLst/>
                <a:latin typeface="+mj-lt"/>
              </a:rPr>
              <a:t>авномерный объемный нагрев позволяет сократить время в два раза при значительной экономии энергии</a:t>
            </a:r>
            <a:endParaRPr lang="it-IT" sz="2000" dirty="0">
              <a:solidFill>
                <a:srgbClr val="FFC000"/>
              </a:solidFill>
              <a:latin typeface="+mj-lt"/>
            </a:endParaRPr>
          </a:p>
        </p:txBody>
      </p:sp>
      <p:pic>
        <p:nvPicPr>
          <p:cNvPr id="8" name="Immagine 7">
            <a:extLst>
              <a:ext uri="{FF2B5EF4-FFF2-40B4-BE49-F238E27FC236}">
                <a16:creationId xmlns:a16="http://schemas.microsoft.com/office/drawing/2014/main" id="{40748829-F8C7-E856-DDAD-2B2E5A077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788" y="1988840"/>
            <a:ext cx="3818825" cy="3096344"/>
          </a:xfrm>
          <a:prstGeom prst="rect">
            <a:avLst/>
          </a:prstGeom>
        </p:spPr>
      </p:pic>
      <p:sp>
        <p:nvSpPr>
          <p:cNvPr id="3" name="Rettangolo 2">
            <a:extLst>
              <a:ext uri="{FF2B5EF4-FFF2-40B4-BE49-F238E27FC236}">
                <a16:creationId xmlns:a16="http://schemas.microsoft.com/office/drawing/2014/main" id="{62518BAC-DE27-EB33-8D57-A221894A3014}"/>
              </a:ext>
            </a:extLst>
          </p:cNvPr>
          <p:cNvSpPr/>
          <p:nvPr/>
        </p:nvSpPr>
        <p:spPr>
          <a:xfrm>
            <a:off x="1269876" y="2204864"/>
            <a:ext cx="2448272" cy="288032"/>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dirty="0" err="1">
                <a:solidFill>
                  <a:schemeClr val="bg1"/>
                </a:solidFill>
              </a:rPr>
              <a:t>Whitout</a:t>
            </a:r>
            <a:r>
              <a:rPr lang="it-IT" sz="1200" dirty="0">
                <a:solidFill>
                  <a:schemeClr val="bg1"/>
                </a:solidFill>
              </a:rPr>
              <a:t> </a:t>
            </a:r>
            <a:r>
              <a:rPr lang="it-IT" sz="1200" dirty="0" err="1">
                <a:solidFill>
                  <a:schemeClr val="bg1"/>
                </a:solidFill>
              </a:rPr>
              <a:t>magnetif</a:t>
            </a:r>
            <a:r>
              <a:rPr lang="it-IT" sz="1200" dirty="0">
                <a:solidFill>
                  <a:schemeClr val="bg1"/>
                </a:solidFill>
              </a:rPr>
              <a:t> field</a:t>
            </a:r>
          </a:p>
        </p:txBody>
      </p:sp>
      <p:sp>
        <p:nvSpPr>
          <p:cNvPr id="4" name="Rettangolo 3">
            <a:extLst>
              <a:ext uri="{FF2B5EF4-FFF2-40B4-BE49-F238E27FC236}">
                <a16:creationId xmlns:a16="http://schemas.microsoft.com/office/drawing/2014/main" id="{606B4C31-7A15-D67D-3C7F-9136058A46F0}"/>
              </a:ext>
            </a:extLst>
          </p:cNvPr>
          <p:cNvSpPr/>
          <p:nvPr/>
        </p:nvSpPr>
        <p:spPr>
          <a:xfrm>
            <a:off x="1197868" y="3398615"/>
            <a:ext cx="2448272" cy="174401"/>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dirty="0" err="1"/>
              <a:t>g</a:t>
            </a:r>
            <a:r>
              <a:rPr lang="it-IT" sz="1200" dirty="0" err="1">
                <a:solidFill>
                  <a:schemeClr val="bg1"/>
                </a:solidFill>
              </a:rPr>
              <a:t>With</a:t>
            </a:r>
            <a:r>
              <a:rPr lang="it-IT" sz="1200" dirty="0">
                <a:solidFill>
                  <a:schemeClr val="bg1"/>
                </a:solidFill>
              </a:rPr>
              <a:t> </a:t>
            </a:r>
            <a:r>
              <a:rPr lang="it-IT" sz="1200" dirty="0" err="1">
                <a:solidFill>
                  <a:schemeClr val="bg1"/>
                </a:solidFill>
              </a:rPr>
              <a:t>magnetic</a:t>
            </a:r>
            <a:r>
              <a:rPr lang="it-IT" sz="1200" dirty="0">
                <a:solidFill>
                  <a:schemeClr val="bg1"/>
                </a:solidFill>
              </a:rPr>
              <a:t> field</a:t>
            </a:r>
            <a:endParaRPr lang="it-IT" sz="1200" dirty="0"/>
          </a:p>
        </p:txBody>
      </p:sp>
      <p:sp>
        <p:nvSpPr>
          <p:cNvPr id="5" name="Rectangle 1">
            <a:extLst>
              <a:ext uri="{FF2B5EF4-FFF2-40B4-BE49-F238E27FC236}">
                <a16:creationId xmlns:a16="http://schemas.microsoft.com/office/drawing/2014/main" id="{1932CADE-8401-4510-8E57-737355968CD5}"/>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ru-RU" altLang="ru-RU" sz="1000" b="0" i="0" u="none" strike="noStrike" cap="none" normalizeH="0" baseline="0">
                <a:ln>
                  <a:noFill/>
                </a:ln>
                <a:solidFill>
                  <a:srgbClr val="000000"/>
                </a:solidFill>
                <a:effectLst/>
                <a:latin typeface="inherit"/>
              </a:rPr>
              <a:t>Равномерный объемный нагрев позволяет сократить время в два раза при значительной экономии энергии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2390113C-67D9-49DB-A00A-7CE4EA823053}"/>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6348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9" name="Rectangle 3">
            <a:extLst>
              <a:ext uri="{FF2B5EF4-FFF2-40B4-BE49-F238E27FC236}">
                <a16:creationId xmlns:a16="http://schemas.microsoft.com/office/drawing/2014/main" id="{6375AFBF-F114-4E08-9828-55F1958E2709}"/>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br>
              <a:rPr kumimoji="0" lang="ru-RU" altLang="ru-RU" sz="1000" b="0" i="0" u="none" strike="noStrike" cap="none" normalizeH="0" baseline="0">
                <a:ln>
                  <a:noFill/>
                </a:ln>
                <a:solidFill>
                  <a:srgbClr val="000000"/>
                </a:solidFill>
                <a:effectLst/>
                <a:latin typeface="var(--depot-font-text)"/>
              </a:rPr>
            </a:br>
            <a:endParaRPr kumimoji="0" lang="ru-RU" altLang="ru-RU" sz="1000" b="0" i="0" u="none" strike="noStrike" cap="none" normalizeH="0" baseline="0">
              <a:ln>
                <a:noFill/>
              </a:ln>
              <a:solidFill>
                <a:srgbClr val="000000"/>
              </a:solidFill>
              <a:effectLst/>
              <a:latin typeface="Y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0" name="Rectangle 4">
            <a:extLst>
              <a:ext uri="{FF2B5EF4-FFF2-40B4-BE49-F238E27FC236}">
                <a16:creationId xmlns:a16="http://schemas.microsoft.com/office/drawing/2014/main" id="{1EB8400E-CAA9-45E1-BBDD-B0361674ACD0}"/>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ru-RU" altLang="ru-RU" sz="1000" b="0" i="0" u="none" strike="noStrike" cap="none" normalizeH="0" baseline="0" dirty="0">
                <a:ln>
                  <a:noFill/>
                </a:ln>
                <a:solidFill>
                  <a:srgbClr val="000000"/>
                </a:solidFill>
                <a:effectLst/>
                <a:latin typeface="inherit"/>
              </a:rPr>
              <a:t>Равномерный объемный нагрев позволяет сократить время в два раза при значительной экономии энергии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11" name="Rectangle 5">
            <a:extLst>
              <a:ext uri="{FF2B5EF4-FFF2-40B4-BE49-F238E27FC236}">
                <a16:creationId xmlns:a16="http://schemas.microsoft.com/office/drawing/2014/main" id="{34CB33E5-948B-4DCB-BC7D-7462595E2AE7}"/>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6348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2" name="Rectangle 6">
            <a:extLst>
              <a:ext uri="{FF2B5EF4-FFF2-40B4-BE49-F238E27FC236}">
                <a16:creationId xmlns:a16="http://schemas.microsoft.com/office/drawing/2014/main" id="{DB5B041F-907B-4029-87EF-0759145E98CE}"/>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br>
              <a:rPr kumimoji="0" lang="ru-RU" altLang="ru-RU" sz="1000" b="0" i="0" u="none" strike="noStrike" cap="none" normalizeH="0" baseline="0">
                <a:ln>
                  <a:noFill/>
                </a:ln>
                <a:solidFill>
                  <a:srgbClr val="000000"/>
                </a:solidFill>
                <a:effectLst/>
                <a:latin typeface="var(--depot-font-text)"/>
              </a:rPr>
            </a:br>
            <a:endParaRPr kumimoji="0" lang="ru-RU" altLang="ru-RU" sz="1000" b="0" i="0" u="none" strike="noStrike" cap="none" normalizeH="0" baseline="0">
              <a:ln>
                <a:noFill/>
              </a:ln>
              <a:solidFill>
                <a:srgbClr val="000000"/>
              </a:solidFill>
              <a:effectLst/>
              <a:latin typeface="Y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66137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1AE1E1-4E75-191B-B437-80BD64DC1F07}"/>
              </a:ext>
            </a:extLst>
          </p:cNvPr>
          <p:cNvSpPr>
            <a:spLocks noGrp="1"/>
          </p:cNvSpPr>
          <p:nvPr>
            <p:ph type="title"/>
          </p:nvPr>
        </p:nvSpPr>
        <p:spPr>
          <a:xfrm>
            <a:off x="477788" y="57495"/>
            <a:ext cx="10209880" cy="962779"/>
          </a:xfrm>
        </p:spPr>
        <p:txBody>
          <a:bodyPr>
            <a:normAutofit fontScale="90000"/>
          </a:bodyPr>
          <a:lstStyle/>
          <a:p>
            <a:pPr algn="ctr"/>
            <a:r>
              <a:rPr lang="ru-RU" sz="3600" b="1" i="1" u="sng" dirty="0"/>
              <a:t>ВЫВОДЫ</a:t>
            </a:r>
            <a:br>
              <a:rPr lang="it-IT" dirty="0"/>
            </a:br>
            <a:r>
              <a:rPr lang="ru-RU" dirty="0"/>
              <a:t>    </a:t>
            </a:r>
            <a:r>
              <a:rPr lang="ru-RU" sz="3600" b="0" i="0" dirty="0">
                <a:solidFill>
                  <a:schemeClr val="tx1"/>
                </a:solidFill>
                <a:effectLst/>
                <a:latin typeface="YS Text"/>
              </a:rPr>
              <a:t>обычные </a:t>
            </a:r>
            <a:r>
              <a:rPr lang="en-US" sz="3600" dirty="0">
                <a:solidFill>
                  <a:schemeClr val="tx1"/>
                </a:solidFill>
                <a:effectLst/>
                <a:latin typeface="YS Text"/>
              </a:rPr>
              <a:t>vs </a:t>
            </a:r>
            <a:r>
              <a:rPr lang="ru-RU" sz="3600" b="0" i="0" dirty="0">
                <a:solidFill>
                  <a:schemeClr val="tx1"/>
                </a:solidFill>
                <a:effectLst/>
                <a:latin typeface="YS Text"/>
              </a:rPr>
              <a:t>микроволновые печи</a:t>
            </a:r>
            <a:endParaRPr lang="it-IT" sz="3600" dirty="0">
              <a:solidFill>
                <a:schemeClr val="tx1"/>
              </a:solidFill>
            </a:endParaRPr>
          </a:p>
        </p:txBody>
      </p:sp>
      <p:sp>
        <p:nvSpPr>
          <p:cNvPr id="4" name="CasellaDiTesto 3">
            <a:extLst>
              <a:ext uri="{FF2B5EF4-FFF2-40B4-BE49-F238E27FC236}">
                <a16:creationId xmlns:a16="http://schemas.microsoft.com/office/drawing/2014/main" id="{130A57D0-5016-C796-A10A-C8DD04CFF241}"/>
              </a:ext>
            </a:extLst>
          </p:cNvPr>
          <p:cNvSpPr txBox="1"/>
          <p:nvPr/>
        </p:nvSpPr>
        <p:spPr>
          <a:xfrm>
            <a:off x="721093" y="1151353"/>
            <a:ext cx="4568553" cy="3693319"/>
          </a:xfrm>
          <a:prstGeom prst="rect">
            <a:avLst/>
          </a:prstGeom>
          <a:noFill/>
        </p:spPr>
        <p:txBody>
          <a:bodyPr wrap="square" rtlCol="0">
            <a:spAutoFit/>
          </a:bodyPr>
          <a:lstStyle/>
          <a:p>
            <a:pPr marL="342900" indent="-342900">
              <a:buFont typeface="+mj-lt"/>
              <a:buAutoNum type="arabicPeriod"/>
            </a:pPr>
            <a:r>
              <a:rPr lang="ru-RU" b="0" i="0" dirty="0">
                <a:effectLst/>
                <a:latin typeface="+mj-lt"/>
              </a:rPr>
              <a:t>Низкая теплопроводность диоксида циркония означает, что время спекания должно быть адаптировано к толщине заготовки.</a:t>
            </a:r>
          </a:p>
          <a:p>
            <a:pPr marL="342900" indent="-342900">
              <a:buFont typeface="+mj-lt"/>
              <a:buAutoNum type="arabicPeriod"/>
            </a:pPr>
            <a:endParaRPr lang="it-IT" dirty="0">
              <a:latin typeface="+mj-lt"/>
            </a:endParaRPr>
          </a:p>
          <a:p>
            <a:pPr marL="342900" indent="-342900">
              <a:buFont typeface="+mj-lt"/>
              <a:buAutoNum type="arabicPeriod"/>
            </a:pPr>
            <a:r>
              <a:rPr lang="ru-RU" b="0" i="0" dirty="0">
                <a:effectLst/>
                <a:latin typeface="+mj-lt"/>
              </a:rPr>
              <a:t>Резисторы печи выделяют оксиды, которые загрязняют камеру спекания.</a:t>
            </a:r>
            <a:endParaRPr lang="en-US" dirty="0">
              <a:latin typeface="+mj-lt"/>
            </a:endParaRPr>
          </a:p>
          <a:p>
            <a:pPr marL="342900" indent="-342900">
              <a:buFont typeface="+mj-lt"/>
              <a:buAutoNum type="arabicPeriod"/>
            </a:pPr>
            <a:endParaRPr lang="it-IT" dirty="0"/>
          </a:p>
          <a:p>
            <a:pPr marL="342900" indent="-342900">
              <a:buFont typeface="+mj-lt"/>
              <a:buAutoNum type="arabicPeriod"/>
            </a:pPr>
            <a:r>
              <a:rPr lang="ru-RU" b="0" i="0" dirty="0">
                <a:effectLst/>
                <a:latin typeface="+mj-lt"/>
              </a:rPr>
              <a:t>Длительные время выполнения </a:t>
            </a:r>
            <a:r>
              <a:rPr lang="ru-RU" b="0" i="0">
                <a:effectLst/>
                <a:latin typeface="+mj-lt"/>
              </a:rPr>
              <a:t>и  </a:t>
            </a:r>
            <a:r>
              <a:rPr lang="ru-RU" b="0" i="0" dirty="0">
                <a:effectLst/>
                <a:latin typeface="+mj-lt"/>
              </a:rPr>
              <a:t>высокие затраты на электроэнергию.</a:t>
            </a:r>
            <a:endParaRPr lang="it-IT" dirty="0">
              <a:latin typeface="+mj-lt"/>
            </a:endParaRPr>
          </a:p>
        </p:txBody>
      </p:sp>
      <p:sp>
        <p:nvSpPr>
          <p:cNvPr id="5" name="CasellaDiTesto 4">
            <a:extLst>
              <a:ext uri="{FF2B5EF4-FFF2-40B4-BE49-F238E27FC236}">
                <a16:creationId xmlns:a16="http://schemas.microsoft.com/office/drawing/2014/main" id="{31766536-CC17-99F3-B37A-20C9789EBF44}"/>
              </a:ext>
            </a:extLst>
          </p:cNvPr>
          <p:cNvSpPr txBox="1"/>
          <p:nvPr/>
        </p:nvSpPr>
        <p:spPr>
          <a:xfrm>
            <a:off x="5306722" y="1131427"/>
            <a:ext cx="4344998" cy="2862322"/>
          </a:xfrm>
          <a:prstGeom prst="rect">
            <a:avLst/>
          </a:prstGeom>
          <a:noFill/>
        </p:spPr>
        <p:txBody>
          <a:bodyPr wrap="square" rtlCol="0">
            <a:spAutoFit/>
          </a:bodyPr>
          <a:lstStyle/>
          <a:p>
            <a:pPr marL="342900" indent="-342900">
              <a:buFont typeface="+mj-lt"/>
              <a:buAutoNum type="arabicPeriod"/>
            </a:pPr>
            <a:r>
              <a:rPr lang="ru-RU" b="0" i="0" dirty="0">
                <a:effectLst/>
                <a:latin typeface="+mj-lt"/>
              </a:rPr>
              <a:t>Нагрев происходит равномерно по всему объему независимо от толщины.</a:t>
            </a:r>
            <a:endParaRPr lang="en-US" b="0" i="0" dirty="0">
              <a:effectLst/>
              <a:latin typeface="+mj-lt"/>
            </a:endParaRPr>
          </a:p>
          <a:p>
            <a:pPr marL="342900" indent="-342900">
              <a:buFont typeface="+mj-lt"/>
              <a:buAutoNum type="arabicPeriod"/>
            </a:pPr>
            <a:endParaRPr lang="it-IT" dirty="0">
              <a:latin typeface="+mj-lt"/>
            </a:endParaRPr>
          </a:p>
          <a:p>
            <a:pPr marL="342900" indent="-342900">
              <a:buFont typeface="+mj-lt"/>
              <a:buAutoNum type="arabicPeriod"/>
            </a:pPr>
            <a:r>
              <a:rPr lang="ru-RU" b="0" i="0" dirty="0">
                <a:effectLst/>
                <a:latin typeface="+mj-lt"/>
              </a:rPr>
              <a:t>Нет никаких источников загрязнения</a:t>
            </a:r>
            <a:endParaRPr lang="en-US" b="0" i="0" dirty="0">
              <a:effectLst/>
              <a:latin typeface="+mj-lt"/>
            </a:endParaRPr>
          </a:p>
          <a:p>
            <a:pPr marL="342900" indent="-342900">
              <a:buFont typeface="+mj-lt"/>
              <a:buAutoNum type="arabicPeriod"/>
            </a:pPr>
            <a:endParaRPr lang="en-US" b="0" i="0" dirty="0">
              <a:effectLst/>
              <a:latin typeface="+mj-lt"/>
            </a:endParaRPr>
          </a:p>
          <a:p>
            <a:pPr marL="342900" indent="-342900">
              <a:buFont typeface="+mj-lt"/>
              <a:buAutoNum type="arabicPeriod"/>
            </a:pPr>
            <a:r>
              <a:rPr lang="ru-RU" b="0" i="0" dirty="0">
                <a:effectLst/>
                <a:latin typeface="+mj-lt"/>
              </a:rPr>
              <a:t>Время сократилось вдвое при значительной экономии энергии.</a:t>
            </a:r>
            <a:endParaRPr lang="it-IT" dirty="0">
              <a:latin typeface="+mj-lt"/>
            </a:endParaRPr>
          </a:p>
        </p:txBody>
      </p:sp>
      <p:pic>
        <p:nvPicPr>
          <p:cNvPr id="3" name="Immagine 2">
            <a:extLst>
              <a:ext uri="{FF2B5EF4-FFF2-40B4-BE49-F238E27FC236}">
                <a16:creationId xmlns:a16="http://schemas.microsoft.com/office/drawing/2014/main" id="{7EB824D5-E1AA-D9FD-7A7F-A6F67AEE5728}"/>
              </a:ext>
            </a:extLst>
          </p:cNvPr>
          <p:cNvPicPr>
            <a:picLocks noChangeAspect="1"/>
          </p:cNvPicPr>
          <p:nvPr/>
        </p:nvPicPr>
        <p:blipFill>
          <a:blip r:embed="rId3"/>
          <a:srcRect l="3450" t="1780" r="9344" b="4240"/>
          <a:stretch/>
        </p:blipFill>
        <p:spPr>
          <a:xfrm>
            <a:off x="9263326" y="3430461"/>
            <a:ext cx="2848684" cy="3382812"/>
          </a:xfrm>
          <a:prstGeom prst="rect">
            <a:avLst/>
          </a:prstGeom>
        </p:spPr>
      </p:pic>
      <p:sp>
        <p:nvSpPr>
          <p:cNvPr id="8" name="Titolo 1">
            <a:extLst>
              <a:ext uri="{FF2B5EF4-FFF2-40B4-BE49-F238E27FC236}">
                <a16:creationId xmlns:a16="http://schemas.microsoft.com/office/drawing/2014/main" id="{DE266C09-75A5-6C95-047F-B34A44AC463C}"/>
              </a:ext>
            </a:extLst>
          </p:cNvPr>
          <p:cNvSpPr txBox="1">
            <a:spLocks/>
          </p:cNvSpPr>
          <p:nvPr/>
        </p:nvSpPr>
        <p:spPr>
          <a:xfrm>
            <a:off x="909836" y="4844672"/>
            <a:ext cx="7993073" cy="1631660"/>
          </a:xfrm>
          <a:prstGeom prst="rect">
            <a:avLst/>
          </a:prstGeom>
        </p:spPr>
        <p:txBody>
          <a:bodyPr vert="horz" lIns="91440" tIns="45720" rIns="91440" bIns="45720" rtlCol="0" anchor="ctr">
            <a:noAutofit/>
          </a:bodyPr>
          <a:lstStyle>
            <a:lvl1pPr algn="l" defTabSz="457063" rtl="0" eaLnBrk="1" latinLnBrk="0" hangingPunct="1">
              <a:spcBef>
                <a:spcPct val="0"/>
              </a:spcBef>
              <a:buNone/>
              <a:defRPr sz="3199"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600" b="0" i="0" dirty="0">
                <a:solidFill>
                  <a:srgbClr val="FFC000"/>
                </a:solidFill>
                <a:effectLst/>
              </a:rPr>
              <a:t>Как видно из приведенного выше </a:t>
            </a:r>
            <a:r>
              <a:rPr lang="ru-RU" sz="1600" b="0" i="0" dirty="0" err="1">
                <a:solidFill>
                  <a:srgbClr val="FFC000"/>
                </a:solidFill>
                <a:effectLst/>
              </a:rPr>
              <a:t>СРАВНЕНия</a:t>
            </a:r>
            <a:r>
              <a:rPr lang="ru-RU" sz="1600" b="0" i="0" dirty="0">
                <a:solidFill>
                  <a:srgbClr val="FFC000"/>
                </a:solidFill>
                <a:effectLst/>
              </a:rPr>
              <a:t>, спекание в печи сопротивления является сложным процессом. </a:t>
            </a:r>
          </a:p>
          <a:p>
            <a:r>
              <a:rPr lang="ru-RU" sz="1600" b="0" i="0" dirty="0">
                <a:solidFill>
                  <a:srgbClr val="FFC000"/>
                </a:solidFill>
                <a:effectLst/>
              </a:rPr>
              <a:t>Микроволновая технология значительно упрощает эту операцию, повышая качество и эстетичность конструкции за счет сокращения  времени и затрат ВДВОЕ.</a:t>
            </a:r>
            <a:endParaRPr lang="en-US" sz="1600" dirty="0">
              <a:solidFill>
                <a:srgbClr val="FFC000"/>
              </a:solidFill>
            </a:endParaRPr>
          </a:p>
        </p:txBody>
      </p:sp>
      <p:sp>
        <p:nvSpPr>
          <p:cNvPr id="13" name="Rectangle 7">
            <a:extLst>
              <a:ext uri="{FF2B5EF4-FFF2-40B4-BE49-F238E27FC236}">
                <a16:creationId xmlns:a16="http://schemas.microsoft.com/office/drawing/2014/main" id="{2A37B65F-2059-49E7-B171-9956CFB98A63}"/>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t" latinLnBrk="0" hangingPunct="0">
              <a:lnSpc>
                <a:spcPct val="100000"/>
              </a:lnSpc>
              <a:spcBef>
                <a:spcPct val="0"/>
              </a:spcBef>
              <a:spcAft>
                <a:spcPct val="0"/>
              </a:spcAft>
              <a:buClrTx/>
              <a:buSzTx/>
              <a:buFontTx/>
              <a:buChar char="•"/>
              <a:tabLst/>
            </a:pPr>
            <a:r>
              <a:rPr kumimoji="0" lang="ru-RU" altLang="ru-RU" sz="1000" b="0" i="0" u="none" strike="noStrike" cap="none" normalizeH="0" baseline="0">
                <a:ln>
                  <a:noFill/>
                </a:ln>
                <a:solidFill>
                  <a:srgbClr val="000000"/>
                </a:solidFill>
                <a:effectLst/>
                <a:latin typeface="inherit"/>
              </a:rPr>
              <a:t>Равномерный объемный нагрев позволяет сократить время в два раза при значительной экономии энергии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4" name="Rectangle 8">
            <a:extLst>
              <a:ext uri="{FF2B5EF4-FFF2-40B4-BE49-F238E27FC236}">
                <a16:creationId xmlns:a16="http://schemas.microsoft.com/office/drawing/2014/main" id="{049E8F90-6303-4AA8-9C70-D531BCAA0824}"/>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6348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15" name="Rectangle 9">
            <a:extLst>
              <a:ext uri="{FF2B5EF4-FFF2-40B4-BE49-F238E27FC236}">
                <a16:creationId xmlns:a16="http://schemas.microsoft.com/office/drawing/2014/main" id="{CE14BF87-04A2-461D-AF34-866F8247BBB7}"/>
              </a:ext>
            </a:extLst>
          </p:cNvPr>
          <p:cNvSpPr>
            <a:spLocks noChangeArrowheads="1"/>
          </p:cNvSpPr>
          <p:nvPr/>
        </p:nvSpPr>
        <p:spPr bwMode="auto">
          <a:xfrm>
            <a:off x="152400" y="152400"/>
            <a:ext cx="121888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br>
              <a:rPr kumimoji="0" lang="ru-RU" altLang="ru-RU" sz="1000" b="0" i="0" u="none" strike="noStrike" cap="none" normalizeH="0" baseline="0">
                <a:ln>
                  <a:noFill/>
                </a:ln>
                <a:solidFill>
                  <a:srgbClr val="000000"/>
                </a:solidFill>
                <a:effectLst/>
                <a:latin typeface="var(--depot-font-text)"/>
              </a:rPr>
            </a:br>
            <a:endParaRPr kumimoji="0" lang="ru-RU" altLang="ru-RU" sz="1000" b="0" i="0" u="none" strike="noStrike" cap="none" normalizeH="0" baseline="0">
              <a:ln>
                <a:noFill/>
              </a:ln>
              <a:solidFill>
                <a:srgbClr val="000000"/>
              </a:solidFill>
              <a:effectLst/>
              <a:latin typeface="YS Tex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844255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70E8E-84B4-4A5E-AD39-4245BC8CB8E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E7F38B-9350-4096-84AB-D26E0E56314E}"/>
              </a:ext>
            </a:extLst>
          </p:cNvPr>
          <p:cNvSpPr>
            <a:spLocks noGrp="1"/>
          </p:cNvSpPr>
          <p:nvPr>
            <p:ph idx="1"/>
          </p:nvPr>
        </p:nvSpPr>
        <p:spPr/>
        <p:txBody>
          <a:bodyPr/>
          <a:lstStyle/>
          <a:p>
            <a:endParaRPr lang="it-IT"/>
          </a:p>
        </p:txBody>
      </p:sp>
      <p:pic>
        <p:nvPicPr>
          <p:cNvPr id="4" name="Immagine 3">
            <a:extLst>
              <a:ext uri="{FF2B5EF4-FFF2-40B4-BE49-F238E27FC236}">
                <a16:creationId xmlns:a16="http://schemas.microsoft.com/office/drawing/2014/main" id="{E6782DD6-AC1A-41EB-BB90-A5815148326C}"/>
              </a:ext>
            </a:extLst>
          </p:cNvPr>
          <p:cNvPicPr>
            <a:picLocks noChangeAspect="1"/>
          </p:cNvPicPr>
          <p:nvPr/>
        </p:nvPicPr>
        <p:blipFill>
          <a:blip r:embed="rId3"/>
          <a:stretch>
            <a:fillRect/>
          </a:stretch>
        </p:blipFill>
        <p:spPr>
          <a:xfrm>
            <a:off x="0" y="-234788"/>
            <a:ext cx="12192153" cy="7092788"/>
          </a:xfrm>
          <a:prstGeom prst="rect">
            <a:avLst/>
          </a:prstGeom>
        </p:spPr>
      </p:pic>
      <p:sp>
        <p:nvSpPr>
          <p:cNvPr id="5" name="CasellaDiTesto 4">
            <a:extLst>
              <a:ext uri="{FF2B5EF4-FFF2-40B4-BE49-F238E27FC236}">
                <a16:creationId xmlns:a16="http://schemas.microsoft.com/office/drawing/2014/main" id="{D044F634-0EC7-4D7D-8F46-DFE0B923BBBA}"/>
              </a:ext>
            </a:extLst>
          </p:cNvPr>
          <p:cNvSpPr txBox="1"/>
          <p:nvPr/>
        </p:nvSpPr>
        <p:spPr>
          <a:xfrm>
            <a:off x="2061964" y="1355239"/>
            <a:ext cx="8208912" cy="707886"/>
          </a:xfrm>
          <a:prstGeom prst="rect">
            <a:avLst/>
          </a:prstGeom>
          <a:noFill/>
        </p:spPr>
        <p:txBody>
          <a:bodyPr wrap="square" rtlCol="0">
            <a:spAutoFit/>
          </a:bodyPr>
          <a:lstStyle/>
          <a:p>
            <a:pPr algn="ctr"/>
            <a:r>
              <a:rPr lang="ru-RU" sz="4000" b="1" dirty="0"/>
              <a:t>БЛАГОДАРИМ ЗА ВНИМАНИЕ!</a:t>
            </a:r>
            <a:endParaRPr lang="it-IT" sz="4000" b="1" dirty="0"/>
          </a:p>
        </p:txBody>
      </p:sp>
      <p:pic>
        <p:nvPicPr>
          <p:cNvPr id="6" name="Immagine 5">
            <a:extLst>
              <a:ext uri="{FF2B5EF4-FFF2-40B4-BE49-F238E27FC236}">
                <a16:creationId xmlns:a16="http://schemas.microsoft.com/office/drawing/2014/main" id="{B3319208-AF58-5501-3D8F-D5223E081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0156" y="3198913"/>
            <a:ext cx="4259252" cy="2592288"/>
          </a:xfrm>
          <a:prstGeom prst="rect">
            <a:avLst/>
          </a:prstGeom>
        </p:spPr>
      </p:pic>
    </p:spTree>
    <p:extLst>
      <p:ext uri="{BB962C8B-B14F-4D97-AF65-F5344CB8AC3E}">
        <p14:creationId xmlns:p14="http://schemas.microsoft.com/office/powerpoint/2010/main" val="407630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CE785F3A-1224-4151-A6B3-BAEF67F3418D}"/>
              </a:ext>
            </a:extLst>
          </p:cNvPr>
          <p:cNvPicPr>
            <a:picLocks noChangeAspect="1"/>
          </p:cNvPicPr>
          <p:nvPr/>
        </p:nvPicPr>
        <p:blipFill>
          <a:blip r:embed="rId3"/>
          <a:stretch>
            <a:fillRect/>
          </a:stretch>
        </p:blipFill>
        <p:spPr>
          <a:xfrm>
            <a:off x="0" y="-117394"/>
            <a:ext cx="12192153" cy="7092788"/>
          </a:xfrm>
          <a:prstGeom prst="rect">
            <a:avLst/>
          </a:prstGeom>
        </p:spPr>
      </p:pic>
      <p:sp>
        <p:nvSpPr>
          <p:cNvPr id="2" name="Titolo 1"/>
          <p:cNvSpPr>
            <a:spLocks noGrp="1"/>
          </p:cNvSpPr>
          <p:nvPr>
            <p:ph type="title"/>
          </p:nvPr>
        </p:nvSpPr>
        <p:spPr>
          <a:xfrm>
            <a:off x="508467" y="-12762"/>
            <a:ext cx="11809312" cy="1877230"/>
          </a:xfrm>
        </p:spPr>
        <p:txBody>
          <a:bodyPr rtlCol="0">
            <a:normAutofit/>
          </a:bodyPr>
          <a:lstStyle/>
          <a:p>
            <a:r>
              <a:rPr lang="ru-RU" sz="4400" b="1" i="1" u="sng" dirty="0">
                <a:solidFill>
                  <a:schemeClr val="tx1"/>
                </a:solidFill>
                <a:effectLst>
                  <a:outerShdw blurRad="38100" dist="38100" dir="2700000" algn="tl">
                    <a:srgbClr val="000000">
                      <a:alpha val="43137"/>
                    </a:srgbClr>
                  </a:outerShdw>
                </a:effectLst>
              </a:rPr>
              <a:t>Система контроля качества</a:t>
            </a:r>
            <a:br>
              <a:rPr lang="it-IT" sz="4400" b="1" dirty="0">
                <a:solidFill>
                  <a:schemeClr val="tx1"/>
                </a:solidFill>
                <a:effectLst>
                  <a:outerShdw blurRad="38100" dist="38100" dir="2700000" algn="tl">
                    <a:srgbClr val="000000">
                      <a:alpha val="43137"/>
                    </a:srgbClr>
                  </a:outerShdw>
                </a:effectLst>
              </a:rPr>
            </a:br>
            <a:r>
              <a:rPr lang="it-IT" sz="4400" b="1" i="1" dirty="0">
                <a:solidFill>
                  <a:schemeClr val="tx1"/>
                </a:solidFill>
                <a:effectLst>
                  <a:outerShdw blurRad="38100" dist="38100" dir="2700000" algn="tl">
                    <a:srgbClr val="000000">
                      <a:alpha val="43137"/>
                    </a:srgbClr>
                  </a:outerShdw>
                </a:effectLst>
              </a:rPr>
              <a:t>UNI EN ISO 13485</a:t>
            </a:r>
          </a:p>
        </p:txBody>
      </p:sp>
      <p:sp>
        <p:nvSpPr>
          <p:cNvPr id="3" name="Segnaposto contenuto 2"/>
          <p:cNvSpPr>
            <a:spLocks noGrp="1"/>
          </p:cNvSpPr>
          <p:nvPr>
            <p:ph sz="half" idx="1"/>
          </p:nvPr>
        </p:nvSpPr>
        <p:spPr>
          <a:xfrm>
            <a:off x="377924" y="2204864"/>
            <a:ext cx="4959462" cy="3124201"/>
          </a:xfrm>
        </p:spPr>
        <p:txBody>
          <a:bodyPr rtlCol="0">
            <a:normAutofit/>
          </a:bodyPr>
          <a:lstStyle/>
          <a:p>
            <a:r>
              <a:rPr lang="ru-RU" sz="1800" b="0" i="0" dirty="0">
                <a:solidFill>
                  <a:schemeClr val="tx1"/>
                </a:solidFill>
                <a:effectLst/>
                <a:latin typeface="Century Gothic (Основной текст)"/>
              </a:rPr>
              <a:t>Весь ассортимент медицинских изделий для стоматологии, разработанный компанией </a:t>
            </a:r>
            <a:r>
              <a:rPr lang="ru-RU" sz="1800" b="0" i="0" dirty="0" err="1">
                <a:solidFill>
                  <a:schemeClr val="tx1"/>
                </a:solidFill>
                <a:effectLst/>
                <a:latin typeface="Century Gothic (Основной текст)"/>
              </a:rPr>
              <a:t>Orodent</a:t>
            </a:r>
            <a:r>
              <a:rPr lang="ru-RU" sz="1800" b="0" i="0" dirty="0">
                <a:solidFill>
                  <a:schemeClr val="tx1"/>
                </a:solidFill>
                <a:effectLst/>
                <a:latin typeface="Century Gothic (Основной текст)"/>
              </a:rPr>
              <a:t>, распространяется с маркировкой CЕ</a:t>
            </a:r>
          </a:p>
          <a:p>
            <a:r>
              <a:rPr lang="ru-RU" sz="1800" b="0" i="0" dirty="0">
                <a:solidFill>
                  <a:schemeClr val="tx1"/>
                </a:solidFill>
                <a:effectLst/>
                <a:latin typeface="Century Gothic (Основной текст)"/>
              </a:rPr>
              <a:t>Производственный процесс, организованный  компанией </a:t>
            </a:r>
            <a:r>
              <a:rPr lang="ru-RU" sz="1800" b="0" i="0" dirty="0" err="1">
                <a:solidFill>
                  <a:schemeClr val="tx1"/>
                </a:solidFill>
                <a:effectLst/>
                <a:latin typeface="Century Gothic (Основной текст)"/>
              </a:rPr>
              <a:t>Orodent</a:t>
            </a:r>
            <a:r>
              <a:rPr lang="ru-RU" sz="1800" dirty="0">
                <a:solidFill>
                  <a:schemeClr val="tx1"/>
                </a:solidFill>
                <a:effectLst/>
                <a:latin typeface="Century Gothic (Основной текст)"/>
              </a:rPr>
              <a:t>, обеспечивает </a:t>
            </a:r>
            <a:r>
              <a:rPr lang="ru-RU" sz="1800" b="0" i="0" dirty="0">
                <a:solidFill>
                  <a:schemeClr val="tx1"/>
                </a:solidFill>
                <a:effectLst/>
                <a:latin typeface="Century Gothic (Основной текст)"/>
              </a:rPr>
              <a:t>высокий стандарт качества</a:t>
            </a:r>
          </a:p>
          <a:p>
            <a:r>
              <a:rPr lang="ru-RU" sz="1800" dirty="0">
                <a:solidFill>
                  <a:schemeClr val="tx1"/>
                </a:solidFill>
                <a:effectLst/>
                <a:latin typeface="Century Gothic (Основной текст)"/>
              </a:rPr>
              <a:t>Г</a:t>
            </a:r>
            <a:r>
              <a:rPr lang="ru-RU" sz="1800" b="0" i="0" dirty="0">
                <a:solidFill>
                  <a:schemeClr val="tx1"/>
                </a:solidFill>
                <a:effectLst/>
                <a:latin typeface="Century Gothic (Основной текст)"/>
              </a:rPr>
              <a:t>арантия высокой ценности для зубного техника, ВРАЧА И ПАЦИЕНТА</a:t>
            </a:r>
          </a:p>
        </p:txBody>
      </p:sp>
      <p:pic>
        <p:nvPicPr>
          <p:cNvPr id="5" name="Immagine 4">
            <a:extLst>
              <a:ext uri="{FF2B5EF4-FFF2-40B4-BE49-F238E27FC236}">
                <a16:creationId xmlns:a16="http://schemas.microsoft.com/office/drawing/2014/main" id="{536C0254-5691-ABB5-059E-C9ECF22D8C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2764" y="1124744"/>
            <a:ext cx="2548137" cy="2548137"/>
          </a:xfrm>
          <a:prstGeom prst="rect">
            <a:avLst/>
          </a:prstGeom>
        </p:spPr>
      </p:pic>
      <p:pic>
        <p:nvPicPr>
          <p:cNvPr id="10" name="Immagine 9">
            <a:extLst>
              <a:ext uri="{FF2B5EF4-FFF2-40B4-BE49-F238E27FC236}">
                <a16:creationId xmlns:a16="http://schemas.microsoft.com/office/drawing/2014/main" id="{4625222E-8B18-58D8-A699-C5F7A962F992}"/>
              </a:ext>
            </a:extLst>
          </p:cNvPr>
          <p:cNvPicPr>
            <a:picLocks noChangeAspect="1"/>
          </p:cNvPicPr>
          <p:nvPr/>
        </p:nvPicPr>
        <p:blipFill>
          <a:blip r:embed="rId5"/>
          <a:stretch>
            <a:fillRect/>
          </a:stretch>
        </p:blipFill>
        <p:spPr>
          <a:xfrm rot="20964368">
            <a:off x="5379916" y="1599771"/>
            <a:ext cx="3241854" cy="4575848"/>
          </a:xfrm>
          <a:prstGeom prst="rect">
            <a:avLst/>
          </a:prstGeom>
        </p:spPr>
      </p:pic>
      <p:pic>
        <p:nvPicPr>
          <p:cNvPr id="13" name="Immagine 12">
            <a:extLst>
              <a:ext uri="{FF2B5EF4-FFF2-40B4-BE49-F238E27FC236}">
                <a16:creationId xmlns:a16="http://schemas.microsoft.com/office/drawing/2014/main" id="{2AD10602-A66A-D7B9-7B3D-4930861ADDFC}"/>
              </a:ext>
            </a:extLst>
          </p:cNvPr>
          <p:cNvPicPr>
            <a:picLocks noChangeAspect="1"/>
          </p:cNvPicPr>
          <p:nvPr/>
        </p:nvPicPr>
        <p:blipFill>
          <a:blip r:embed="rId6"/>
          <a:stretch>
            <a:fillRect/>
          </a:stretch>
        </p:blipFill>
        <p:spPr>
          <a:xfrm rot="752394">
            <a:off x="7682270" y="2981707"/>
            <a:ext cx="2556996" cy="3635729"/>
          </a:xfrm>
          <a:prstGeom prst="rect">
            <a:avLst/>
          </a:prstGeom>
        </p:spPr>
      </p:pic>
    </p:spTree>
    <p:extLst>
      <p:ext uri="{BB962C8B-B14F-4D97-AF65-F5344CB8AC3E}">
        <p14:creationId xmlns:p14="http://schemas.microsoft.com/office/powerpoint/2010/main" val="309861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a:extLst>
              <a:ext uri="{FF2B5EF4-FFF2-40B4-BE49-F238E27FC236}">
                <a16:creationId xmlns:a16="http://schemas.microsoft.com/office/drawing/2014/main" id="{E1130A8C-EE9C-43DA-3E52-49955A68047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349996" y="338893"/>
            <a:ext cx="7220840" cy="6180213"/>
          </a:xfrm>
        </p:spPr>
      </p:pic>
    </p:spTree>
    <p:extLst>
      <p:ext uri="{BB962C8B-B14F-4D97-AF65-F5344CB8AC3E}">
        <p14:creationId xmlns:p14="http://schemas.microsoft.com/office/powerpoint/2010/main" val="354448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F3B69C3-FAD2-3ECF-BF62-024F2745D8D4}"/>
              </a:ext>
            </a:extLst>
          </p:cNvPr>
          <p:cNvSpPr>
            <a:spLocks noGrp="1"/>
          </p:cNvSpPr>
          <p:nvPr>
            <p:ph sz="half" idx="1"/>
          </p:nvPr>
        </p:nvSpPr>
        <p:spPr>
          <a:xfrm>
            <a:off x="5158308" y="3212976"/>
            <a:ext cx="6696744" cy="3528392"/>
          </a:xfrm>
        </p:spPr>
        <p:txBody>
          <a:bodyPr/>
          <a:lstStyle/>
          <a:p>
            <a:r>
              <a:rPr lang="ru-RU" b="0" i="0" dirty="0">
                <a:solidFill>
                  <a:schemeClr val="tx1"/>
                </a:solidFill>
                <a:effectLst/>
                <a:latin typeface="Century Gothic (Основной текст)"/>
              </a:rPr>
              <a:t>В третий раз компания </a:t>
            </a:r>
            <a:r>
              <a:rPr lang="ru-RU" b="0" i="0" dirty="0" err="1">
                <a:solidFill>
                  <a:schemeClr val="tx1"/>
                </a:solidFill>
                <a:effectLst/>
                <a:latin typeface="Century Gothic (Основной текст)"/>
              </a:rPr>
              <a:t>Orodent</a:t>
            </a:r>
            <a:r>
              <a:rPr lang="ru-RU" b="0" i="0" dirty="0">
                <a:solidFill>
                  <a:schemeClr val="tx1"/>
                </a:solidFill>
                <a:effectLst/>
                <a:latin typeface="Century Gothic (Основной текст)"/>
              </a:rPr>
              <a:t> </a:t>
            </a:r>
            <a:r>
              <a:rPr lang="ru-RU" b="0" i="0" dirty="0" err="1">
                <a:solidFill>
                  <a:schemeClr val="tx1"/>
                </a:solidFill>
                <a:effectLst/>
                <a:latin typeface="Century Gothic (Основной текст)"/>
              </a:rPr>
              <a:t>srl</a:t>
            </a:r>
            <a:r>
              <a:rPr lang="ru-RU" b="0" i="0" dirty="0">
                <a:solidFill>
                  <a:schemeClr val="tx1"/>
                </a:solidFill>
                <a:effectLst/>
                <a:latin typeface="Century Gothic (Основной текст)"/>
              </a:rPr>
              <a:t> в качестве технического партнера получила важную награду от корпорации </a:t>
            </a:r>
            <a:r>
              <a:rPr lang="ru-RU" b="1" i="0" dirty="0" err="1">
                <a:solidFill>
                  <a:schemeClr val="tx1"/>
                </a:solidFill>
                <a:effectLst/>
                <a:latin typeface="Century Gothic (Основной текст)"/>
              </a:rPr>
              <a:t>Tosoh</a:t>
            </a:r>
            <a:r>
              <a:rPr lang="ru-RU" b="0" i="0" dirty="0">
                <a:solidFill>
                  <a:schemeClr val="tx1"/>
                </a:solidFill>
                <a:effectLst/>
                <a:latin typeface="Century Gothic (Основной текст)"/>
              </a:rPr>
              <a:t> за  приверженность производству дисков из диоксида циркония</a:t>
            </a:r>
            <a:r>
              <a:rPr lang="ru-RU" dirty="0">
                <a:solidFill>
                  <a:schemeClr val="tx1"/>
                </a:solidFill>
                <a:effectLst/>
                <a:latin typeface="Century Gothic (Основной текст)"/>
              </a:rPr>
              <a:t> и качественную работу, </a:t>
            </a:r>
            <a:r>
              <a:rPr lang="ru-RU" b="0" i="0" dirty="0">
                <a:solidFill>
                  <a:schemeClr val="tx1"/>
                </a:solidFill>
                <a:effectLst/>
                <a:latin typeface="Century Gothic (Основной текст)"/>
              </a:rPr>
              <a:t>направленную на то, чтобы превзойти ожидания </a:t>
            </a:r>
            <a:r>
              <a:rPr lang="ru-RU" dirty="0">
                <a:solidFill>
                  <a:schemeClr val="tx1"/>
                </a:solidFill>
                <a:effectLst/>
                <a:latin typeface="Century Gothic (Основной текст)"/>
              </a:rPr>
              <a:t>пользователей.</a:t>
            </a:r>
            <a:endParaRPr lang="it-IT" b="1" dirty="0">
              <a:solidFill>
                <a:schemeClr val="tx1"/>
              </a:solidFill>
              <a:latin typeface="Century Gothic (Основной текст)"/>
            </a:endParaRPr>
          </a:p>
        </p:txBody>
      </p:sp>
      <p:pic>
        <p:nvPicPr>
          <p:cNvPr id="6" name="Immagine 5">
            <a:extLst>
              <a:ext uri="{FF2B5EF4-FFF2-40B4-BE49-F238E27FC236}">
                <a16:creationId xmlns:a16="http://schemas.microsoft.com/office/drawing/2014/main" id="{A84A7DAD-37BB-F567-9D0B-5E498F3C41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98468" y="440760"/>
            <a:ext cx="4032448" cy="2428012"/>
          </a:xfrm>
          <a:prstGeom prst="rect">
            <a:avLst/>
          </a:prstGeom>
          <a:noFill/>
          <a:ln>
            <a:noFill/>
          </a:ln>
        </p:spPr>
      </p:pic>
      <p:graphicFrame>
        <p:nvGraphicFramePr>
          <p:cNvPr id="2" name="Oggetto 1">
            <a:extLst>
              <a:ext uri="{FF2B5EF4-FFF2-40B4-BE49-F238E27FC236}">
                <a16:creationId xmlns:a16="http://schemas.microsoft.com/office/drawing/2014/main" id="{2411689B-F4CE-8976-9FDE-DCCA8205C853}"/>
              </a:ext>
            </a:extLst>
          </p:cNvPr>
          <p:cNvGraphicFramePr>
            <a:graphicFrameLocks noChangeAspect="1"/>
          </p:cNvGraphicFramePr>
          <p:nvPr>
            <p:extLst>
              <p:ext uri="{D42A27DB-BD31-4B8C-83A1-F6EECF244321}">
                <p14:modId xmlns:p14="http://schemas.microsoft.com/office/powerpoint/2010/main" val="3827483508"/>
              </p:ext>
            </p:extLst>
          </p:nvPr>
        </p:nvGraphicFramePr>
        <p:xfrm>
          <a:off x="621804" y="440760"/>
          <a:ext cx="4187299" cy="5940568"/>
        </p:xfrm>
        <a:graphic>
          <a:graphicData uri="http://schemas.openxmlformats.org/presentationml/2006/ole">
            <mc:AlternateContent xmlns:mc="http://schemas.openxmlformats.org/markup-compatibility/2006">
              <mc:Choice xmlns:v="urn:schemas-microsoft-com:vml" Requires="v">
                <p:oleObj name="Acrobat Document" r:id="rId4" imgW="5638465" imgH="8000863" progId="Acrobat.Document.DC">
                  <p:embed/>
                </p:oleObj>
              </mc:Choice>
              <mc:Fallback>
                <p:oleObj name="Acrobat Document" r:id="rId4" imgW="5638465" imgH="8000863" progId="Acrobat.Document.DC">
                  <p:embed/>
                  <p:pic>
                    <p:nvPicPr>
                      <p:cNvPr id="2" name="Oggetto 1">
                        <a:extLst>
                          <a:ext uri="{FF2B5EF4-FFF2-40B4-BE49-F238E27FC236}">
                            <a16:creationId xmlns:a16="http://schemas.microsoft.com/office/drawing/2014/main" id="{2411689B-F4CE-8976-9FDE-DCCA8205C853}"/>
                          </a:ext>
                        </a:extLst>
                      </p:cNvPr>
                      <p:cNvPicPr/>
                      <p:nvPr/>
                    </p:nvPicPr>
                    <p:blipFill>
                      <a:blip r:embed="rId5"/>
                      <a:stretch>
                        <a:fillRect/>
                      </a:stretch>
                    </p:blipFill>
                    <p:spPr>
                      <a:xfrm>
                        <a:off x="621804" y="440760"/>
                        <a:ext cx="4187299" cy="5940568"/>
                      </a:xfrm>
                      <a:prstGeom prst="rect">
                        <a:avLst/>
                      </a:prstGeom>
                    </p:spPr>
                  </p:pic>
                </p:oleObj>
              </mc:Fallback>
            </mc:AlternateContent>
          </a:graphicData>
        </a:graphic>
      </p:graphicFrame>
    </p:spTree>
    <p:extLst>
      <p:ext uri="{BB962C8B-B14F-4D97-AF65-F5344CB8AC3E}">
        <p14:creationId xmlns:p14="http://schemas.microsoft.com/office/powerpoint/2010/main" val="721783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406" y="3188576"/>
            <a:ext cx="4325894" cy="3278217"/>
          </a:xfrm>
          <a:prstGeom prst="rect">
            <a:avLst/>
          </a:prstGeom>
        </p:spPr>
      </p:pic>
      <p:pic>
        <p:nvPicPr>
          <p:cNvPr id="13" name="Immagin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187" y="1859138"/>
            <a:ext cx="4409982" cy="993798"/>
          </a:xfrm>
          <a:prstGeom prst="rect">
            <a:avLst/>
          </a:prstGeom>
        </p:spPr>
      </p:pic>
      <p:pic>
        <p:nvPicPr>
          <p:cNvPr id="14" name="Immagine 13"/>
          <p:cNvPicPr>
            <a:picLocks noChangeAspect="1"/>
          </p:cNvPicPr>
          <p:nvPr/>
        </p:nvPicPr>
        <p:blipFill rotWithShape="1">
          <a:blip r:embed="rId6">
            <a:extLst>
              <a:ext uri="{28A0092B-C50C-407E-A947-70E740481C1C}">
                <a14:useLocalDpi xmlns:a14="http://schemas.microsoft.com/office/drawing/2010/main" val="0"/>
              </a:ext>
            </a:extLst>
          </a:blip>
          <a:srcRect l="6114" r="8577"/>
          <a:stretch/>
        </p:blipFill>
        <p:spPr>
          <a:xfrm>
            <a:off x="6292942" y="3195813"/>
            <a:ext cx="4626472" cy="3263360"/>
          </a:xfrm>
          <a:prstGeom prst="rect">
            <a:avLst/>
          </a:prstGeom>
        </p:spPr>
      </p:pic>
      <p:pic>
        <p:nvPicPr>
          <p:cNvPr id="7" name="Immagine 6">
            <a:extLst>
              <a:ext uri="{FF2B5EF4-FFF2-40B4-BE49-F238E27FC236}">
                <a16:creationId xmlns:a16="http://schemas.microsoft.com/office/drawing/2014/main" id="{653A9D5B-AEA7-B194-6605-2D70A36084B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69411" y="764704"/>
            <a:ext cx="3109801" cy="3109801"/>
          </a:xfrm>
          <a:prstGeom prst="rect">
            <a:avLst/>
          </a:prstGeom>
        </p:spPr>
      </p:pic>
      <p:sp>
        <p:nvSpPr>
          <p:cNvPr id="8" name="Rettangolo 7">
            <a:extLst>
              <a:ext uri="{FF2B5EF4-FFF2-40B4-BE49-F238E27FC236}">
                <a16:creationId xmlns:a16="http://schemas.microsoft.com/office/drawing/2014/main" id="{E0F2EC90-9085-0123-2F16-8ABCAABEF428}"/>
              </a:ext>
            </a:extLst>
          </p:cNvPr>
          <p:cNvSpPr/>
          <p:nvPr/>
        </p:nvSpPr>
        <p:spPr>
          <a:xfrm>
            <a:off x="204643" y="118040"/>
            <a:ext cx="11779538" cy="1446550"/>
          </a:xfrm>
          <a:prstGeom prst="rect">
            <a:avLst/>
          </a:prstGeom>
        </p:spPr>
        <p:txBody>
          <a:bodyPr wrap="square">
            <a:spAutoFit/>
          </a:bodyPr>
          <a:lstStyle/>
          <a:p>
            <a:pPr algn="ctr"/>
            <a:r>
              <a:rPr lang="ru-RU" sz="4000" b="1" i="1" u="sng" dirty="0">
                <a:effectLst/>
                <a:latin typeface="+mj-lt"/>
              </a:rPr>
              <a:t>Эксклюзивное сотрудничество с  компанией</a:t>
            </a:r>
            <a:r>
              <a:rPr lang="ru-RU" sz="4800" b="0" i="0" u="sng" dirty="0">
                <a:effectLst/>
                <a:latin typeface="+mj-lt"/>
              </a:rPr>
              <a:t> </a:t>
            </a:r>
            <a:r>
              <a:rPr lang="it-IT" sz="4800" b="1" u="sng" dirty="0">
                <a:effectLst>
                  <a:outerShdw blurRad="38100" dist="38100" dir="2700000" algn="tl">
                    <a:srgbClr val="000000">
                      <a:alpha val="43137"/>
                    </a:srgbClr>
                  </a:outerShdw>
                </a:effectLst>
              </a:rPr>
              <a:t>TOSOH</a:t>
            </a:r>
            <a:r>
              <a:rPr lang="ru-RU" sz="3600" b="1" i="1" u="sng" dirty="0">
                <a:effectLst>
                  <a:outerShdw blurRad="38100" dist="38100" dir="2700000" algn="tl">
                    <a:srgbClr val="000000">
                      <a:alpha val="43137"/>
                    </a:srgbClr>
                  </a:outerShdw>
                </a:effectLst>
              </a:rPr>
              <a:t>-лидером мирового класса</a:t>
            </a:r>
            <a:endParaRPr lang="it-IT" sz="3600" b="1" i="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89975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magine 31">
            <a:extLst>
              <a:ext uri="{FF2B5EF4-FFF2-40B4-BE49-F238E27FC236}">
                <a16:creationId xmlns:a16="http://schemas.microsoft.com/office/drawing/2014/main" id="{513E99E5-CF05-4B11-9346-42FFE95DC758}"/>
              </a:ext>
            </a:extLst>
          </p:cNvPr>
          <p:cNvPicPr>
            <a:picLocks noChangeAspect="1"/>
          </p:cNvPicPr>
          <p:nvPr/>
        </p:nvPicPr>
        <p:blipFill>
          <a:blip r:embed="rId3"/>
          <a:stretch>
            <a:fillRect/>
          </a:stretch>
        </p:blipFill>
        <p:spPr>
          <a:xfrm>
            <a:off x="-13081" y="-213913"/>
            <a:ext cx="12188825" cy="7092788"/>
          </a:xfrm>
          <a:prstGeom prst="rect">
            <a:avLst/>
          </a:prstGeom>
        </p:spPr>
      </p:pic>
      <p:sp>
        <p:nvSpPr>
          <p:cNvPr id="2" name="Titolo 1"/>
          <p:cNvSpPr>
            <a:spLocks noGrp="1"/>
          </p:cNvSpPr>
          <p:nvPr>
            <p:ph type="title"/>
          </p:nvPr>
        </p:nvSpPr>
        <p:spPr>
          <a:xfrm>
            <a:off x="477788" y="796266"/>
            <a:ext cx="11855052" cy="1034799"/>
          </a:xfrm>
        </p:spPr>
        <p:txBody>
          <a:bodyPr rtlCol="0">
            <a:noAutofit/>
          </a:bodyPr>
          <a:lstStyle/>
          <a:p>
            <a:r>
              <a:rPr lang="it-IT" sz="4400" b="1" u="sng" dirty="0">
                <a:solidFill>
                  <a:schemeClr val="tx1"/>
                </a:solidFill>
                <a:effectLst>
                  <a:outerShdw blurRad="38100" dist="38100" dir="2700000" algn="tl">
                    <a:srgbClr val="000000">
                      <a:alpha val="43137"/>
                    </a:srgbClr>
                  </a:outerShdw>
                </a:effectLst>
              </a:rPr>
              <a:t>360° </a:t>
            </a:r>
            <a:r>
              <a:rPr lang="ru-RU" sz="4400" b="1" u="sng" dirty="0">
                <a:solidFill>
                  <a:schemeClr val="tx1"/>
                </a:solidFill>
                <a:effectLst>
                  <a:outerShdw blurRad="38100" dist="38100" dir="2700000" algn="tl">
                    <a:srgbClr val="000000">
                      <a:alpha val="43137"/>
                    </a:srgbClr>
                  </a:outerShdw>
                </a:effectLst>
              </a:rPr>
              <a:t>ПОДДЕРЖКА</a:t>
            </a:r>
            <a:br>
              <a:rPr lang="it-IT" sz="4400" b="1" u="sng" dirty="0">
                <a:solidFill>
                  <a:schemeClr val="tx1"/>
                </a:solidFill>
                <a:effectLst>
                  <a:outerShdw blurRad="38100" dist="38100" dir="2700000" algn="tl">
                    <a:srgbClr val="000000">
                      <a:alpha val="43137"/>
                    </a:srgbClr>
                  </a:outerShdw>
                </a:effectLst>
              </a:rPr>
            </a:br>
            <a:br>
              <a:rPr lang="it-IT" sz="4400" b="1" u="sng" dirty="0">
                <a:solidFill>
                  <a:schemeClr val="tx1"/>
                </a:solidFill>
                <a:effectLst>
                  <a:outerShdw blurRad="38100" dist="38100" dir="2700000" algn="tl">
                    <a:srgbClr val="000000">
                      <a:alpha val="43137"/>
                    </a:srgbClr>
                  </a:outerShdw>
                </a:effectLst>
              </a:rPr>
            </a:br>
            <a:endParaRPr lang="it-IT" sz="4400" b="1" u="sng" dirty="0">
              <a:solidFill>
                <a:schemeClr val="tx1"/>
              </a:solidFill>
              <a:effectLst>
                <a:outerShdw blurRad="38100" dist="38100" dir="2700000" algn="tl">
                  <a:srgbClr val="000000">
                    <a:alpha val="43137"/>
                  </a:srgbClr>
                </a:outerShdw>
              </a:effectLst>
            </a:endParaRPr>
          </a:p>
        </p:txBody>
      </p:sp>
      <p:sp>
        <p:nvSpPr>
          <p:cNvPr id="22" name="CasellaDiTesto 21">
            <a:extLst>
              <a:ext uri="{FF2B5EF4-FFF2-40B4-BE49-F238E27FC236}">
                <a16:creationId xmlns:a16="http://schemas.microsoft.com/office/drawing/2014/main" id="{91EBDAE2-41F8-4813-9E96-7ABCBDD15904}"/>
              </a:ext>
            </a:extLst>
          </p:cNvPr>
          <p:cNvSpPr txBox="1"/>
          <p:nvPr/>
        </p:nvSpPr>
        <p:spPr>
          <a:xfrm>
            <a:off x="13081" y="1107935"/>
            <a:ext cx="12457383" cy="523220"/>
          </a:xfrm>
          <a:prstGeom prst="rect">
            <a:avLst/>
          </a:prstGeom>
          <a:noFill/>
        </p:spPr>
        <p:txBody>
          <a:bodyPr wrap="square" rtlCol="0">
            <a:spAutoFit/>
          </a:bodyPr>
          <a:lstStyle/>
          <a:p>
            <a:r>
              <a:rPr lang="en-US" sz="2400" dirty="0">
                <a:effectLst>
                  <a:outerShdw blurRad="38100" dist="38100" dir="2700000" algn="tl">
                    <a:srgbClr val="000000">
                      <a:alpha val="43137"/>
                    </a:srgbClr>
                  </a:outerShdw>
                </a:effectLst>
                <a:latin typeface="+mj-lt"/>
              </a:rPr>
              <a:t>“</a:t>
            </a:r>
            <a:r>
              <a:rPr lang="ru-RU" sz="2800" b="0" i="0" dirty="0">
                <a:effectLst/>
                <a:latin typeface="+mj-lt"/>
              </a:rPr>
              <a:t>Мы сосредоточены на удовлетворении потребностей КЛИЕНТОВ".</a:t>
            </a:r>
            <a:endParaRPr lang="it-IT" sz="2800" dirty="0">
              <a:latin typeface="+mj-lt"/>
            </a:endParaRPr>
          </a:p>
        </p:txBody>
      </p:sp>
      <p:graphicFrame>
        <p:nvGraphicFramePr>
          <p:cNvPr id="27" name="Diagramma 26" descr="Il circolare radiale mostra la relazione tra 5 attività in un gruppo">
            <a:extLst>
              <a:ext uri="{FF2B5EF4-FFF2-40B4-BE49-F238E27FC236}">
                <a16:creationId xmlns:a16="http://schemas.microsoft.com/office/drawing/2014/main" id="{A22440EF-5024-4452-96B8-FD5145A3AA27}"/>
              </a:ext>
            </a:extLst>
          </p:cNvPr>
          <p:cNvGraphicFramePr/>
          <p:nvPr>
            <p:extLst>
              <p:ext uri="{D42A27DB-BD31-4B8C-83A1-F6EECF244321}">
                <p14:modId xmlns:p14="http://schemas.microsoft.com/office/powerpoint/2010/main" val="3972179466"/>
              </p:ext>
            </p:extLst>
          </p:nvPr>
        </p:nvGraphicFramePr>
        <p:xfrm>
          <a:off x="765820" y="1631154"/>
          <a:ext cx="11161240" cy="57662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magine 6">
            <a:extLst>
              <a:ext uri="{FF2B5EF4-FFF2-40B4-BE49-F238E27FC236}">
                <a16:creationId xmlns:a16="http://schemas.microsoft.com/office/drawing/2014/main" id="{A889211B-9025-903A-BD48-E7BE63396E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52986" y="3404130"/>
            <a:ext cx="2366251" cy="1440160"/>
          </a:xfrm>
          <a:prstGeom prst="rect">
            <a:avLst/>
          </a:prstGeom>
        </p:spPr>
      </p:pic>
    </p:spTree>
    <p:extLst>
      <p:ext uri="{BB962C8B-B14F-4D97-AF65-F5344CB8AC3E}">
        <p14:creationId xmlns:p14="http://schemas.microsoft.com/office/powerpoint/2010/main" val="38154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magine 31">
            <a:extLst>
              <a:ext uri="{FF2B5EF4-FFF2-40B4-BE49-F238E27FC236}">
                <a16:creationId xmlns:a16="http://schemas.microsoft.com/office/drawing/2014/main" id="{513E99E5-CF05-4B11-9346-42FFE95DC758}"/>
              </a:ext>
            </a:extLst>
          </p:cNvPr>
          <p:cNvPicPr>
            <a:picLocks noChangeAspect="1"/>
          </p:cNvPicPr>
          <p:nvPr/>
        </p:nvPicPr>
        <p:blipFill>
          <a:blip r:embed="rId3"/>
          <a:stretch>
            <a:fillRect/>
          </a:stretch>
        </p:blipFill>
        <p:spPr>
          <a:xfrm>
            <a:off x="30520" y="722"/>
            <a:ext cx="12192153" cy="7092788"/>
          </a:xfrm>
          <a:prstGeom prst="rect">
            <a:avLst/>
          </a:prstGeom>
        </p:spPr>
      </p:pic>
      <p:sp>
        <p:nvSpPr>
          <p:cNvPr id="4" name="Titolo 1">
            <a:extLst>
              <a:ext uri="{FF2B5EF4-FFF2-40B4-BE49-F238E27FC236}">
                <a16:creationId xmlns:a16="http://schemas.microsoft.com/office/drawing/2014/main" id="{9F68F533-B2F2-0026-E937-4A2798803D86}"/>
              </a:ext>
            </a:extLst>
          </p:cNvPr>
          <p:cNvSpPr>
            <a:spLocks noGrp="1"/>
          </p:cNvSpPr>
          <p:nvPr>
            <p:ph type="title"/>
          </p:nvPr>
        </p:nvSpPr>
        <p:spPr>
          <a:xfrm>
            <a:off x="6169004" y="548680"/>
            <a:ext cx="5758056" cy="1965920"/>
          </a:xfrm>
        </p:spPr>
        <p:txBody>
          <a:bodyPr/>
          <a:lstStyle/>
          <a:p>
            <a:r>
              <a:rPr lang="ru-RU" b="1" i="1" u="sng" dirty="0">
                <a:solidFill>
                  <a:schemeClr val="tx1"/>
                </a:solidFill>
                <a:effectLst/>
              </a:rPr>
              <a:t>Как измеряется качество работы изделия</a:t>
            </a:r>
            <a:r>
              <a:rPr lang="en-US" b="1" i="1" u="sng" dirty="0"/>
              <a:t>?</a:t>
            </a:r>
            <a:endParaRPr lang="it-IT" b="1" i="1" u="sng" dirty="0"/>
          </a:p>
        </p:txBody>
      </p:sp>
      <p:sp>
        <p:nvSpPr>
          <p:cNvPr id="6" name="Segnaposto contenuto 3">
            <a:extLst>
              <a:ext uri="{FF2B5EF4-FFF2-40B4-BE49-F238E27FC236}">
                <a16:creationId xmlns:a16="http://schemas.microsoft.com/office/drawing/2014/main" id="{F7BB416E-32DF-8E07-7E42-71D0944969A5}"/>
              </a:ext>
            </a:extLst>
          </p:cNvPr>
          <p:cNvSpPr>
            <a:spLocks noGrp="1"/>
          </p:cNvSpPr>
          <p:nvPr>
            <p:ph sz="half" idx="2"/>
          </p:nvPr>
        </p:nvSpPr>
        <p:spPr>
          <a:xfrm>
            <a:off x="6169005" y="2667000"/>
            <a:ext cx="4875530" cy="3124200"/>
          </a:xfrm>
        </p:spPr>
        <p:txBody>
          <a:bodyPr>
            <a:normAutofit/>
          </a:bodyPr>
          <a:lstStyle/>
          <a:p>
            <a:pPr marL="0" indent="0">
              <a:buNone/>
            </a:pPr>
            <a:r>
              <a:rPr lang="it-IT" sz="1800" dirty="0">
                <a:effectLst/>
                <a:latin typeface="Tahoma" panose="020B0604030504040204" pitchFamily="34" charset="0"/>
                <a:ea typeface="Trebuchet MS" panose="020B0603020202020204" pitchFamily="34" charset="0"/>
                <a:cs typeface="Trebuchet MS" panose="020B0603020202020204" pitchFamily="34" charset="0"/>
              </a:rPr>
              <a:t> </a:t>
            </a:r>
            <a:endParaRPr lang="it-IT" sz="1800" dirty="0">
              <a:solidFill>
                <a:schemeClr val="tx1"/>
              </a:solidFill>
              <a:effectLst/>
              <a:latin typeface="Trebuchet MS" panose="020B0603020202020204" pitchFamily="34" charset="0"/>
              <a:ea typeface="Trebuchet MS" panose="020B0603020202020204" pitchFamily="34" charset="0"/>
              <a:cs typeface="Trebuchet MS" panose="020B0603020202020204" pitchFamily="34" charset="0"/>
            </a:endParaRPr>
          </a:p>
          <a:p>
            <a:pPr marL="342900" lvl="0" indent="-342900">
              <a:buFont typeface="Symbol" panose="05050102010706020507" pitchFamily="18" charset="2"/>
              <a:buChar char=""/>
            </a:pPr>
            <a:r>
              <a:rPr lang="ru-RU" sz="2000" b="0" i="0"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Биосовместимость</a:t>
            </a:r>
            <a:r>
              <a:rPr lang="ru-RU" sz="20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 (чистота сырья)</a:t>
            </a:r>
          </a:p>
          <a:p>
            <a:pPr marL="342900" lvl="0" indent="-342900">
              <a:buFont typeface="Symbol" panose="05050102010706020507" pitchFamily="18" charset="2"/>
              <a:buChar char=""/>
            </a:pPr>
            <a:r>
              <a:rPr lang="ru-RU" sz="20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Технологичность</a:t>
            </a:r>
            <a:endParaRPr lang="de-DE" sz="2000" b="0" i="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algn="l"/>
            <a:r>
              <a:rPr lang="ru-RU" sz="20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Точность</a:t>
            </a:r>
          </a:p>
          <a:p>
            <a:pPr marL="342900" indent="-342900">
              <a:buFont typeface="Symbol" panose="05050102010706020507" pitchFamily="18" charset="2"/>
              <a:buChar char=""/>
            </a:pPr>
            <a:r>
              <a:rPr lang="ru-RU" sz="2000" b="0" i="0" dirty="0">
                <a:solidFill>
                  <a:schemeClr val="tx1"/>
                </a:solidFill>
                <a:effectLst/>
                <a:latin typeface="Tahoma" panose="020B0604030504040204" pitchFamily="34" charset="0"/>
                <a:ea typeface="Tahoma" panose="020B0604030504040204" pitchFamily="34" charset="0"/>
                <a:cs typeface="Tahoma" panose="020B0604030504040204" pitchFamily="34" charset="0"/>
              </a:rPr>
              <a:t>Точность цветопередачи</a:t>
            </a:r>
          </a:p>
          <a:p>
            <a:pPr marL="342900" indent="-342900">
              <a:buFont typeface="Symbol" panose="05050102010706020507" pitchFamily="18" charset="2"/>
              <a:buChar char=""/>
            </a:pPr>
            <a:r>
              <a:rPr lang="ru-RU" sz="2000" dirty="0">
                <a:effectLst/>
                <a:latin typeface="Tahoma" panose="020B0604030504040204" pitchFamily="34" charset="0"/>
                <a:ea typeface="Tahoma" panose="020B0604030504040204" pitchFamily="34" charset="0"/>
                <a:cs typeface="Tahoma" panose="020B0604030504040204" pitchFamily="34" charset="0"/>
              </a:rPr>
              <a:t>Эстетика</a:t>
            </a:r>
            <a:endParaRPr lang="it-IT" sz="2000" dirty="0">
              <a:latin typeface="Tahoma" panose="020B0604030504040204" pitchFamily="34" charset="0"/>
              <a:ea typeface="Tahoma" panose="020B0604030504040204" pitchFamily="34" charset="0"/>
              <a:cs typeface="Tahoma" panose="020B0604030504040204" pitchFamily="34" charset="0"/>
            </a:endParaRPr>
          </a:p>
        </p:txBody>
      </p:sp>
      <p:pic>
        <p:nvPicPr>
          <p:cNvPr id="2" name="Immagine 1">
            <a:extLst>
              <a:ext uri="{FF2B5EF4-FFF2-40B4-BE49-F238E27FC236}">
                <a16:creationId xmlns:a16="http://schemas.microsoft.com/office/drawing/2014/main" id="{728837E1-6F0F-FE6C-F4AB-425914B993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7908" y="332656"/>
            <a:ext cx="2366251" cy="1440160"/>
          </a:xfrm>
          <a:prstGeom prst="rect">
            <a:avLst/>
          </a:prstGeom>
        </p:spPr>
      </p:pic>
      <p:pic>
        <p:nvPicPr>
          <p:cNvPr id="11" name="Immagine 10">
            <a:extLst>
              <a:ext uri="{FF2B5EF4-FFF2-40B4-BE49-F238E27FC236}">
                <a16:creationId xmlns:a16="http://schemas.microsoft.com/office/drawing/2014/main" id="{B66A4C5E-92CB-68F2-0F37-E72D996DD5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4290" y="2238957"/>
            <a:ext cx="4056411" cy="3980285"/>
          </a:xfrm>
          <a:prstGeom prst="rect">
            <a:avLst/>
          </a:prstGeom>
        </p:spPr>
      </p:pic>
    </p:spTree>
    <p:extLst>
      <p:ext uri="{BB962C8B-B14F-4D97-AF65-F5344CB8AC3E}">
        <p14:creationId xmlns:p14="http://schemas.microsoft.com/office/powerpoint/2010/main" val="2255022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te">
  <a:themeElements>
    <a:clrScheme name="Rete">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Ret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ete">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Tema di Offic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TM03457485[[fn=Rete]]</Template>
  <TotalTime>11652</TotalTime>
  <Words>2872</Words>
  <Application>Microsoft Office PowerPoint</Application>
  <PresentationFormat>Произвольный</PresentationFormat>
  <Paragraphs>276</Paragraphs>
  <Slides>36</Slides>
  <Notes>28</Notes>
  <HiddenSlides>0</HiddenSlides>
  <MMClips>0</MMClips>
  <ScaleCrop>false</ScaleCrop>
  <HeadingPairs>
    <vt:vector size="8" baseType="variant">
      <vt:variant>
        <vt:lpstr>Использованные шрифты</vt:lpstr>
      </vt:variant>
      <vt:variant>
        <vt:i4>14</vt:i4>
      </vt:variant>
      <vt:variant>
        <vt:lpstr>Тема</vt:lpstr>
      </vt:variant>
      <vt:variant>
        <vt:i4>1</vt:i4>
      </vt:variant>
      <vt:variant>
        <vt:lpstr>Внедренные серверы OLE</vt:lpstr>
      </vt:variant>
      <vt:variant>
        <vt:i4>1</vt:i4>
      </vt:variant>
      <vt:variant>
        <vt:lpstr>Заголовки слайдов</vt:lpstr>
      </vt:variant>
      <vt:variant>
        <vt:i4>36</vt:i4>
      </vt:variant>
    </vt:vector>
  </HeadingPairs>
  <TitlesOfParts>
    <vt:vector size="52" baseType="lpstr">
      <vt:lpstr>Adobe Gothic Std B</vt:lpstr>
      <vt:lpstr>Arial</vt:lpstr>
      <vt:lpstr>Brush Script Std</vt:lpstr>
      <vt:lpstr>Calibri</vt:lpstr>
      <vt:lpstr>Century Gothic</vt:lpstr>
      <vt:lpstr>Century Gothic (Основной текст)</vt:lpstr>
      <vt:lpstr>inherit</vt:lpstr>
      <vt:lpstr>MyriadPro-Semibold</vt:lpstr>
      <vt:lpstr>Symbol</vt:lpstr>
      <vt:lpstr>Tahoma</vt:lpstr>
      <vt:lpstr>Trebuchet MS</vt:lpstr>
      <vt:lpstr>var(--depot-font-text)</vt:lpstr>
      <vt:lpstr>Wingdings</vt:lpstr>
      <vt:lpstr>YS Text</vt:lpstr>
      <vt:lpstr>Rete</vt:lpstr>
      <vt:lpstr>Acrobat Document</vt:lpstr>
      <vt:lpstr>Презентация PowerPoint</vt:lpstr>
      <vt:lpstr>Презентация PowerPoint</vt:lpstr>
      <vt:lpstr>Презентация PowerPoint</vt:lpstr>
      <vt:lpstr>Система контроля качества UNI EN ISO 13485</vt:lpstr>
      <vt:lpstr>Презентация PowerPoint</vt:lpstr>
      <vt:lpstr>Презентация PowerPoint</vt:lpstr>
      <vt:lpstr>Презентация PowerPoint</vt:lpstr>
      <vt:lpstr>360° ПОДДЕРЖКА  </vt:lpstr>
      <vt:lpstr>Как измеряется качество работы изделия?</vt:lpstr>
      <vt:lpstr>Давайте посмотрим, как изготавливается  диск из оксида циркония</vt:lpstr>
      <vt:lpstr>Презентация PowerPoint</vt:lpstr>
      <vt:lpstr>Презентация PowerPoint</vt:lpstr>
      <vt:lpstr>Презентация PowerPoint</vt:lpstr>
      <vt:lpstr>Презентация PowerPoint</vt:lpstr>
      <vt:lpstr>НОВЫЕ ЛИНейки многослойных дисков ORODENT в деталях</vt:lpstr>
      <vt:lpstr>Презентация PowerPoint</vt:lpstr>
      <vt:lpstr>Презентация PowerPoint</vt:lpstr>
      <vt:lpstr>Презентация PowerPoint</vt:lpstr>
      <vt:lpstr> прозрачность и устойчивость к нагрузкам где они необходимы в МНОГОСЛОЙНЫХ ДИСКАХ </vt:lpstr>
      <vt:lpstr>Презентация PowerPoint</vt:lpstr>
      <vt:lpstr>Презентация PowerPoint</vt:lpstr>
      <vt:lpstr>Презентация PowerPoint</vt:lpstr>
      <vt:lpstr>v</vt:lpstr>
      <vt:lpstr>Отличительная особенность оксида циркония</vt:lpstr>
      <vt:lpstr>Презентация PowerPoint</vt:lpstr>
      <vt:lpstr>   Влияет ли  качество спекания на конечный цвет.                     :</vt:lpstr>
      <vt:lpstr>Контроль       точности    цветопередачи</vt:lpstr>
      <vt:lpstr>Презентация PowerPoint</vt:lpstr>
      <vt:lpstr>Презентация PowerPoint</vt:lpstr>
      <vt:lpstr>Презентация PowerPoint</vt:lpstr>
      <vt:lpstr>Презентация PowerPoint</vt:lpstr>
      <vt:lpstr>Презентация PowerPoint</vt:lpstr>
      <vt:lpstr>Обычное или микроволновое спекание?</vt:lpstr>
      <vt:lpstr>ДИЭЛЕКТРИческая  поляризация</vt:lpstr>
      <vt:lpstr>ВЫВОДЫ     обычные vs микроволновые печи</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CHIARA</dc:creator>
  <cp:lastModifiedBy>Наталья Зубарева</cp:lastModifiedBy>
  <cp:revision>398</cp:revision>
  <dcterms:created xsi:type="dcterms:W3CDTF">2019-02-01T13:12:07Z</dcterms:created>
  <dcterms:modified xsi:type="dcterms:W3CDTF">2025-10-29T20:17:01Z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